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 id="2147483674" r:id="rId2"/>
    <p:sldMasterId id="2147483689" r:id="rId3"/>
    <p:sldMasterId id="2147483707" r:id="rId4"/>
    <p:sldMasterId id="2147483719" r:id="rId5"/>
    <p:sldMasterId id="2147483731" r:id="rId6"/>
    <p:sldMasterId id="2147483746" r:id="rId7"/>
    <p:sldMasterId id="2147483764" r:id="rId8"/>
  </p:sldMasterIdLst>
  <p:notesMasterIdLst>
    <p:notesMasterId r:id="rId28"/>
  </p:notesMasterIdLst>
  <p:handoutMasterIdLst>
    <p:handoutMasterId r:id="rId29"/>
  </p:handoutMasterIdLst>
  <p:sldIdLst>
    <p:sldId id="289" r:id="rId9"/>
    <p:sldId id="270" r:id="rId10"/>
    <p:sldId id="272" r:id="rId11"/>
    <p:sldId id="273" r:id="rId12"/>
    <p:sldId id="276" r:id="rId13"/>
    <p:sldId id="281" r:id="rId14"/>
    <p:sldId id="282" r:id="rId15"/>
    <p:sldId id="284" r:id="rId16"/>
    <p:sldId id="286" r:id="rId17"/>
    <p:sldId id="287" r:id="rId18"/>
    <p:sldId id="261" r:id="rId19"/>
    <p:sldId id="264" r:id="rId20"/>
    <p:sldId id="265" r:id="rId21"/>
    <p:sldId id="260" r:id="rId22"/>
    <p:sldId id="267" r:id="rId23"/>
    <p:sldId id="291" r:id="rId24"/>
    <p:sldId id="295" r:id="rId25"/>
    <p:sldId id="297" r:id="rId26"/>
    <p:sldId id="300" r:id="rId27"/>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47" autoAdjust="0"/>
    <p:restoredTop sz="94660"/>
  </p:normalViewPr>
  <p:slideViewPr>
    <p:cSldViewPr snapToGrid="0">
      <p:cViewPr varScale="1">
        <p:scale>
          <a:sx n="68" d="100"/>
          <a:sy n="68" d="100"/>
        </p:scale>
        <p:origin x="96" y="168"/>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8.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rtlCol="1"/>
        <a:lstStyle/>
        <a:p>
          <a:pPr rtl="1"/>
          <a:endParaRPr lang="en-US"/>
        </a:p>
      </dgm:t>
    </dgm:pt>
    <dgm:pt modelId="{40FC4FFE-8987-4A26-B7F4-8A516F18ADAE}">
      <dgm:prSet custT="1"/>
      <dgm:spPr/>
      <dgm:t>
        <a:bodyPr rtlCol="1"/>
        <a:lstStyle/>
        <a:p>
          <a:pPr rtl="1">
            <a:lnSpc>
              <a:spcPct val="100000"/>
            </a:lnSpc>
            <a:defRPr cap="all"/>
          </a:pPr>
          <a:r>
            <a:rPr lang="he-IL" sz="1200" dirty="0">
              <a:latin typeface="Tahoma" panose="020B0604030504040204" pitchFamily="34" charset="0"/>
              <a:ea typeface="Tahoma" panose="020B0604030504040204" pitchFamily="34" charset="0"/>
              <a:cs typeface="Tahoma" panose="020B0604030504040204" pitchFamily="34" charset="0"/>
            </a:rPr>
            <a:t>משחקי </a:t>
          </a:r>
          <a:r>
            <a:rPr lang="he-IL" sz="1200" dirty="0" err="1">
              <a:latin typeface="Tahoma" panose="020B0604030504040204" pitchFamily="34" charset="0"/>
              <a:ea typeface="Tahoma" panose="020B0604030504040204" pitchFamily="34" charset="0"/>
              <a:cs typeface="Tahoma" panose="020B0604030504040204" pitchFamily="34" charset="0"/>
            </a:rPr>
            <a:t>הארקייד</a:t>
          </a:r>
          <a:r>
            <a:rPr lang="he-IL" sz="1200" dirty="0">
              <a:latin typeface="Tahoma" panose="020B0604030504040204" pitchFamily="34" charset="0"/>
              <a:ea typeface="Tahoma" panose="020B0604030504040204" pitchFamily="34" charset="0"/>
              <a:cs typeface="Tahoma" panose="020B0604030504040204" pitchFamily="34" charset="0"/>
            </a:rPr>
            <a:t> ידועים כ"ממריצי אדרנלין" מידיים, בניגוד למשחקים </a:t>
          </a:r>
          <a:r>
            <a:rPr lang="he-IL" sz="1200" dirty="0" err="1">
              <a:latin typeface="Tahoma" panose="020B0604030504040204" pitchFamily="34" charset="0"/>
              <a:ea typeface="Tahoma" panose="020B0604030504040204" pitchFamily="34" charset="0"/>
              <a:cs typeface="Tahoma" panose="020B0604030504040204" pitchFamily="34" charset="0"/>
            </a:rPr>
            <a:t>עכשווים</a:t>
          </a:r>
          <a:r>
            <a:rPr lang="he-IL" sz="1200" dirty="0">
              <a:latin typeface="Tahoma" panose="020B0604030504040204" pitchFamily="34" charset="0"/>
              <a:ea typeface="Tahoma" panose="020B0604030504040204" pitchFamily="34" charset="0"/>
              <a:cs typeface="Tahoma" panose="020B0604030504040204" pitchFamily="34" charset="0"/>
            </a:rPr>
            <a:t> שהם יותר מורכבים מבחינת פרטים ועלילה.</a:t>
          </a:r>
          <a:endParaRPr lang="he" sz="1200" dirty="0">
            <a:latin typeface="Tahoma" panose="020B0604030504040204" pitchFamily="34" charset="0"/>
            <a:ea typeface="Tahoma" panose="020B0604030504040204" pitchFamily="34" charset="0"/>
            <a:cs typeface="Tahoma" panose="020B0604030504040204" pitchFamily="34" charset="0"/>
          </a:endParaRPr>
        </a:p>
      </dgm:t>
    </dgm:pt>
    <dgm:pt modelId="{CAD7EF86-FB23-41F6-BF42-040B36DEFDB1}" type="parTrans" cxnId="{C7AD8469-3C68-4AF9-AB82-79B0043AA120}">
      <dgm:prSet/>
      <dgm:spPr/>
      <dgm:t>
        <a:bodyPr rtlCol="1"/>
        <a:lstStyle/>
        <a:p>
          <a:pPr rtl="1"/>
          <a:endParaRPr lang="en-US"/>
        </a:p>
      </dgm:t>
    </dgm:pt>
    <dgm:pt modelId="{5B62599A-5C9B-48E7-896E-EA782AC60C8B}" type="sibTrans" cxnId="{C7AD8469-3C68-4AF9-AB82-79B0043AA120}">
      <dgm:prSet/>
      <dgm:spPr/>
      <dgm:t>
        <a:bodyPr rtlCol="1"/>
        <a:lstStyle/>
        <a:p>
          <a:pPr rtl="1"/>
          <a:endParaRPr lang="en-US"/>
        </a:p>
      </dgm:t>
    </dgm:pt>
    <dgm:pt modelId="{49225C73-1633-42F1-AB3B-7CB183E5F8B8}">
      <dgm:prSet/>
      <dgm:spPr/>
      <dgm:t>
        <a:bodyPr rtlCol="1"/>
        <a:lstStyle/>
        <a:p>
          <a:pPr rtl="1">
            <a:lnSpc>
              <a:spcPct val="100000"/>
            </a:lnSpc>
            <a:defRPr cap="all"/>
          </a:pPr>
          <a:r>
            <a:rPr lang="he-IL" dirty="0">
              <a:latin typeface="Tahoma" panose="020B0604030504040204" pitchFamily="34" charset="0"/>
              <a:ea typeface="Tahoma" panose="020B0604030504040204" pitchFamily="34" charset="0"/>
              <a:cs typeface="Tahoma" panose="020B0604030504040204" pitchFamily="34" charset="0"/>
            </a:rPr>
            <a:t>משחקי </a:t>
          </a:r>
          <a:r>
            <a:rPr lang="he-IL" dirty="0" err="1">
              <a:latin typeface="Tahoma" panose="020B0604030504040204" pitchFamily="34" charset="0"/>
              <a:ea typeface="Tahoma" panose="020B0604030504040204" pitchFamily="34" charset="0"/>
              <a:cs typeface="Tahoma" panose="020B0604030504040204" pitchFamily="34" charset="0"/>
            </a:rPr>
            <a:t>הארקייד</a:t>
          </a:r>
          <a:r>
            <a:rPr lang="he-IL" dirty="0">
              <a:latin typeface="Tahoma" panose="020B0604030504040204" pitchFamily="34" charset="0"/>
              <a:ea typeface="Tahoma" panose="020B0604030504040204" pitchFamily="34" charset="0"/>
              <a:cs typeface="Tahoma" panose="020B0604030504040204" pitchFamily="34" charset="0"/>
            </a:rPr>
            <a:t> תפסו נתח שוק גבוה בעבר, ואף יוצאו למכונות משחק שונות אשר הופעלו </a:t>
          </a:r>
          <a:r>
            <a:rPr lang="he-IL" dirty="0" err="1">
              <a:latin typeface="Tahoma" panose="020B0604030504040204" pitchFamily="34" charset="0"/>
              <a:ea typeface="Tahoma" panose="020B0604030504040204" pitchFamily="34" charset="0"/>
              <a:cs typeface="Tahoma" panose="020B0604030504040204" pitchFamily="34" charset="0"/>
            </a:rPr>
            <a:t>עי"י</a:t>
          </a:r>
          <a:r>
            <a:rPr lang="he-IL" dirty="0">
              <a:latin typeface="Tahoma" panose="020B0604030504040204" pitchFamily="34" charset="0"/>
              <a:ea typeface="Tahoma" panose="020B0604030504040204" pitchFamily="34" charset="0"/>
              <a:cs typeface="Tahoma" panose="020B0604030504040204" pitchFamily="34" charset="0"/>
            </a:rPr>
            <a:t> אסימונים או מטבעות.</a:t>
          </a:r>
          <a:endParaRPr lang="he" dirty="0">
            <a:latin typeface="Tahoma" panose="020B0604030504040204" pitchFamily="34" charset="0"/>
            <a:ea typeface="Tahoma" panose="020B0604030504040204" pitchFamily="34" charset="0"/>
            <a:cs typeface="Tahoma" panose="020B0604030504040204" pitchFamily="34" charset="0"/>
          </a:endParaRPr>
        </a:p>
      </dgm:t>
    </dgm:pt>
    <dgm:pt modelId="{1A0E2090-1D4F-438A-8766-B6030CE01ADD}" type="parTrans" cxnId="{A9154303-8225-4248-91DC-1B0156A35F07}">
      <dgm:prSet/>
      <dgm:spPr/>
      <dgm:t>
        <a:bodyPr rtlCol="1"/>
        <a:lstStyle/>
        <a:p>
          <a:pPr rtl="1"/>
          <a:endParaRPr lang="en-US"/>
        </a:p>
      </dgm:t>
    </dgm:pt>
    <dgm:pt modelId="{9646853A-8964-4519-A5B1-0B7D18B2983D}" type="sibTrans" cxnId="{A9154303-8225-4248-91DC-1B0156A35F07}">
      <dgm:prSet/>
      <dgm:spPr/>
      <dgm:t>
        <a:bodyPr rtlCol="1"/>
        <a:lstStyle/>
        <a:p>
          <a:pPr rtl="1"/>
          <a:endParaRPr lang="en-US"/>
        </a:p>
      </dgm:t>
    </dgm:pt>
    <dgm:pt modelId="{1C383F32-22E8-4F62-A3E0-BDC3D5F48992}">
      <dgm:prSet/>
      <dgm:spPr/>
      <dgm:t>
        <a:bodyPr rtlCol="1"/>
        <a:lstStyle/>
        <a:p>
          <a:pPr rtl="1">
            <a:lnSpc>
              <a:spcPct val="100000"/>
            </a:lnSpc>
            <a:defRPr cap="all"/>
          </a:pPr>
          <a:r>
            <a:rPr lang="he-IL" dirty="0">
              <a:latin typeface="Tahoma" panose="020B0604030504040204" pitchFamily="34" charset="0"/>
              <a:ea typeface="Tahoma" panose="020B0604030504040204" pitchFamily="34" charset="0"/>
              <a:cs typeface="Tahoma" panose="020B0604030504040204" pitchFamily="34" charset="0"/>
            </a:rPr>
            <a:t>השלבים הם לרוב קצרים, וכוללים משחקיות קלה, ברורה ונוחה.</a:t>
          </a:r>
          <a:endParaRPr lang="he" dirty="0">
            <a:latin typeface="Tahoma" panose="020B0604030504040204" pitchFamily="34" charset="0"/>
            <a:ea typeface="Tahoma" panose="020B0604030504040204" pitchFamily="34" charset="0"/>
            <a:cs typeface="Tahoma" panose="020B0604030504040204" pitchFamily="34" charset="0"/>
          </a:endParaRPr>
        </a:p>
      </dgm:t>
    </dgm:pt>
    <dgm:pt modelId="{A7920A2F-3244-4159-AF04-6A1D38B7B317}" type="parTrans" cxnId="{C4CCE57E-E871-46D6-BAD5-880252C95D22}">
      <dgm:prSet/>
      <dgm:spPr/>
      <dgm:t>
        <a:bodyPr rtlCol="1"/>
        <a:lstStyle/>
        <a:p>
          <a:pPr rtl="1"/>
          <a:endParaRPr lang="en-US"/>
        </a:p>
      </dgm:t>
    </dgm:pt>
    <dgm:pt modelId="{8500F72A-2C6D-4FDF-9C1D-CA691380EB0B}" type="sibTrans" cxnId="{C4CCE57E-E871-46D6-BAD5-880252C95D22}">
      <dgm:prSet/>
      <dgm:spPr/>
      <dgm:t>
        <a:bodyPr rtlCol="1"/>
        <a:lstStyle/>
        <a:p>
          <a:pPr rtl="1"/>
          <a:endParaRPr lang="en-US"/>
        </a:p>
      </dgm:t>
    </dgm:pt>
    <dgm:pt modelId="{50B3CE7C-E10B-4E23-BD93-03664997C932}" type="pres">
      <dgm:prSet presAssocID="{01A66772-F185-4D58-B8BB-E9370D7A7A2B}" presName="root" presStyleCnt="0">
        <dgm:presLayoutVars>
          <dgm:dir val="rev"/>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18742" custScaleY="124334">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335536" y="181"/>
          <a:ext cx="980050" cy="9800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6544400" y="209045"/>
          <a:ext cx="562324" cy="562324"/>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5871683" y="1185310"/>
          <a:ext cx="1907757" cy="102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33400" rtl="1">
            <a:lnSpc>
              <a:spcPct val="100000"/>
            </a:lnSpc>
            <a:spcBef>
              <a:spcPct val="0"/>
            </a:spcBef>
            <a:spcAft>
              <a:spcPct val="35000"/>
            </a:spcAft>
            <a:buNone/>
            <a:defRPr cap="all"/>
          </a:pPr>
          <a:r>
            <a:rPr lang="he-IL" sz="1200" kern="1200" dirty="0">
              <a:latin typeface="Tahoma" panose="020B0604030504040204" pitchFamily="34" charset="0"/>
              <a:ea typeface="Tahoma" panose="020B0604030504040204" pitchFamily="34" charset="0"/>
              <a:cs typeface="Tahoma" panose="020B0604030504040204" pitchFamily="34" charset="0"/>
            </a:rPr>
            <a:t>משחקי </a:t>
          </a:r>
          <a:r>
            <a:rPr lang="he-IL" sz="1200" kern="1200" dirty="0" err="1">
              <a:latin typeface="Tahoma" panose="020B0604030504040204" pitchFamily="34" charset="0"/>
              <a:ea typeface="Tahoma" panose="020B0604030504040204" pitchFamily="34" charset="0"/>
              <a:cs typeface="Tahoma" panose="020B0604030504040204" pitchFamily="34" charset="0"/>
            </a:rPr>
            <a:t>הארקייד</a:t>
          </a:r>
          <a:r>
            <a:rPr lang="he-IL" sz="1200" kern="1200" dirty="0">
              <a:latin typeface="Tahoma" panose="020B0604030504040204" pitchFamily="34" charset="0"/>
              <a:ea typeface="Tahoma" panose="020B0604030504040204" pitchFamily="34" charset="0"/>
              <a:cs typeface="Tahoma" panose="020B0604030504040204" pitchFamily="34" charset="0"/>
            </a:rPr>
            <a:t> ידועים כ"ממריצי אדרנלין" מידיים, בניגוד למשחקים </a:t>
          </a:r>
          <a:r>
            <a:rPr lang="he-IL" sz="1200" kern="1200" dirty="0" err="1">
              <a:latin typeface="Tahoma" panose="020B0604030504040204" pitchFamily="34" charset="0"/>
              <a:ea typeface="Tahoma" panose="020B0604030504040204" pitchFamily="34" charset="0"/>
              <a:cs typeface="Tahoma" panose="020B0604030504040204" pitchFamily="34" charset="0"/>
            </a:rPr>
            <a:t>עכשווים</a:t>
          </a:r>
          <a:r>
            <a:rPr lang="he-IL" sz="1200" kern="1200" dirty="0">
              <a:latin typeface="Tahoma" panose="020B0604030504040204" pitchFamily="34" charset="0"/>
              <a:ea typeface="Tahoma" panose="020B0604030504040204" pitchFamily="34" charset="0"/>
              <a:cs typeface="Tahoma" panose="020B0604030504040204" pitchFamily="34" charset="0"/>
            </a:rPr>
            <a:t> שהם יותר מורכבים מבחינת פרטים ועלילה.</a:t>
          </a:r>
          <a:endParaRPr lang="he" sz="1200" kern="1200" dirty="0">
            <a:latin typeface="Tahoma" panose="020B0604030504040204" pitchFamily="34" charset="0"/>
            <a:ea typeface="Tahoma" panose="020B0604030504040204" pitchFamily="34" charset="0"/>
            <a:cs typeface="Tahoma" panose="020B0604030504040204" pitchFamily="34" charset="0"/>
          </a:endParaRPr>
        </a:p>
      </dsp:txBody>
      <dsp:txXfrm>
        <a:off x="5871683" y="1185310"/>
        <a:ext cx="1907757" cy="1023770"/>
      </dsp:txXfrm>
    </dsp:sp>
    <dsp:sp modelId="{BCD8CDD9-0C56-4401-ADB1-8B48DAB2C96F}">
      <dsp:nvSpPr>
        <dsp:cNvPr id="0" name=""/>
        <dsp:cNvSpPr/>
      </dsp:nvSpPr>
      <dsp:spPr>
        <a:xfrm>
          <a:off x="4297175" y="50273"/>
          <a:ext cx="980050" cy="9800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6039" y="259136"/>
          <a:ext cx="562324" cy="5623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983880" y="1335586"/>
          <a:ext cx="1606640" cy="82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488950" rtl="1">
            <a:lnSpc>
              <a:spcPct val="100000"/>
            </a:lnSpc>
            <a:spcBef>
              <a:spcPct val="0"/>
            </a:spcBef>
            <a:spcAft>
              <a:spcPct val="35000"/>
            </a:spcAft>
            <a:buNone/>
            <a:defRPr cap="all"/>
          </a:pPr>
          <a:r>
            <a:rPr lang="he-IL" sz="1100" kern="1200" dirty="0">
              <a:latin typeface="Tahoma" panose="020B0604030504040204" pitchFamily="34" charset="0"/>
              <a:ea typeface="Tahoma" panose="020B0604030504040204" pitchFamily="34" charset="0"/>
              <a:cs typeface="Tahoma" panose="020B0604030504040204" pitchFamily="34" charset="0"/>
            </a:rPr>
            <a:t>משחקי </a:t>
          </a:r>
          <a:r>
            <a:rPr lang="he-IL" sz="1100" kern="1200" dirty="0" err="1">
              <a:latin typeface="Tahoma" panose="020B0604030504040204" pitchFamily="34" charset="0"/>
              <a:ea typeface="Tahoma" panose="020B0604030504040204" pitchFamily="34" charset="0"/>
              <a:cs typeface="Tahoma" panose="020B0604030504040204" pitchFamily="34" charset="0"/>
            </a:rPr>
            <a:t>הארקייד</a:t>
          </a:r>
          <a:r>
            <a:rPr lang="he-IL" sz="1100" kern="1200" dirty="0">
              <a:latin typeface="Tahoma" panose="020B0604030504040204" pitchFamily="34" charset="0"/>
              <a:ea typeface="Tahoma" panose="020B0604030504040204" pitchFamily="34" charset="0"/>
              <a:cs typeface="Tahoma" panose="020B0604030504040204" pitchFamily="34" charset="0"/>
            </a:rPr>
            <a:t> תפסו נתח שוק גבוה בעבר, ואף יוצאו למכונות משחק שונות אשר הופעלו </a:t>
          </a:r>
          <a:r>
            <a:rPr lang="he-IL" sz="1100" kern="1200" dirty="0" err="1">
              <a:latin typeface="Tahoma" panose="020B0604030504040204" pitchFamily="34" charset="0"/>
              <a:ea typeface="Tahoma" panose="020B0604030504040204" pitchFamily="34" charset="0"/>
              <a:cs typeface="Tahoma" panose="020B0604030504040204" pitchFamily="34" charset="0"/>
            </a:rPr>
            <a:t>עי"י</a:t>
          </a:r>
          <a:r>
            <a:rPr lang="he-IL" sz="1100" kern="1200" dirty="0">
              <a:latin typeface="Tahoma" panose="020B0604030504040204" pitchFamily="34" charset="0"/>
              <a:ea typeface="Tahoma" panose="020B0604030504040204" pitchFamily="34" charset="0"/>
              <a:cs typeface="Tahoma" panose="020B0604030504040204" pitchFamily="34" charset="0"/>
            </a:rPr>
            <a:t> אסימונים או מטבעות.</a:t>
          </a:r>
          <a:endParaRPr lang="he" sz="1100" kern="1200" dirty="0">
            <a:latin typeface="Tahoma" panose="020B0604030504040204" pitchFamily="34" charset="0"/>
            <a:ea typeface="Tahoma" panose="020B0604030504040204" pitchFamily="34" charset="0"/>
            <a:cs typeface="Tahoma" panose="020B0604030504040204" pitchFamily="34" charset="0"/>
          </a:endParaRPr>
        </a:p>
      </dsp:txBody>
      <dsp:txXfrm>
        <a:off x="3983880" y="1335586"/>
        <a:ext cx="1606640" cy="823403"/>
      </dsp:txXfrm>
    </dsp:sp>
    <dsp:sp modelId="{FF93E135-77D6-48A0-8871-9BC93D705D06}">
      <dsp:nvSpPr>
        <dsp:cNvPr id="0" name=""/>
        <dsp:cNvSpPr/>
      </dsp:nvSpPr>
      <dsp:spPr>
        <a:xfrm>
          <a:off x="2409373" y="50273"/>
          <a:ext cx="980050" cy="9800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2618236" y="259136"/>
          <a:ext cx="562324" cy="5623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2096078" y="1335586"/>
          <a:ext cx="1606640" cy="82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488950" rtl="1">
            <a:lnSpc>
              <a:spcPct val="100000"/>
            </a:lnSpc>
            <a:spcBef>
              <a:spcPct val="0"/>
            </a:spcBef>
            <a:spcAft>
              <a:spcPct val="35000"/>
            </a:spcAft>
            <a:buNone/>
            <a:defRPr cap="all"/>
          </a:pPr>
          <a:r>
            <a:rPr lang="he-IL" sz="1100" kern="1200" dirty="0">
              <a:latin typeface="Tahoma" panose="020B0604030504040204" pitchFamily="34" charset="0"/>
              <a:ea typeface="Tahoma" panose="020B0604030504040204" pitchFamily="34" charset="0"/>
              <a:cs typeface="Tahoma" panose="020B0604030504040204" pitchFamily="34" charset="0"/>
            </a:rPr>
            <a:t>השלבים הם לרוב קצרים, וכוללים משחקיות קלה, ברורה ונוחה.</a:t>
          </a:r>
          <a:endParaRPr lang="he" sz="1100" kern="1200" dirty="0">
            <a:latin typeface="Tahoma" panose="020B0604030504040204" pitchFamily="34" charset="0"/>
            <a:ea typeface="Tahoma" panose="020B0604030504040204" pitchFamily="34" charset="0"/>
            <a:cs typeface="Tahoma" panose="020B0604030504040204" pitchFamily="34" charset="0"/>
          </a:endParaRPr>
        </a:p>
      </dsp:txBody>
      <dsp:txXfrm>
        <a:off x="2096078" y="1335586"/>
        <a:ext cx="1606640" cy="8234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r" rtl="1">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dirty="0"/>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A19057D7-29C8-4098-AA5A-D5B5080A0273}" type="datetime1">
              <a:rPr lang="he-IL" smtClean="0"/>
              <a:t>כ"ד שבט תשפ"ב</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97ACF5E7-ACB0-497B-A8C6-F2E617B4631D}" type="slidenum">
              <a:rPr lang="en-US" smtClean="0"/>
              <a:pPr algn="l" rtl="1"/>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487BAAEE-F7BD-4A16-8518-0FD93306B6A0}" type="datetime1">
              <a:rPr lang="he-IL" smtClean="0"/>
              <a:t>כ"ד שבט תשפ"ב</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37A705E3-E620-489D-9973-6221209A4B3B}" type="slidenum">
              <a:rPr lang="en-US" smtClean="0"/>
              <a:pPr/>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5534C2EF-8A97-4DAF-B099-E567883644D6}" type="slidenum">
              <a:rPr kumimoji="0" lang="he-IL" sz="1200" b="0" i="0" u="none" strike="noStrike" kern="1200" cap="none" spc="0" normalizeH="0" baseline="0" noProof="0" smtClean="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a:t>
            </a:fld>
            <a:endParaRPr kumimoji="0" lang="he-IL" sz="1200" b="0" i="0" u="none" strike="noStrike" kern="1200" cap="none" spc="0" normalizeH="0" baseline="0" noProof="0" dirty="0">
              <a:ln>
                <a:noFill/>
              </a:ln>
              <a:solidFill>
                <a:srgbClr val="40404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1674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904DB13E-F722-4ED6-BB00-556651E95281}"/>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10" name="מלבן 9"/>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11" name="מלבן 10"/>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15" name="מלבן 14"/>
          <p:cNvSpPr/>
          <p:nvPr/>
        </p:nvSpPr>
        <p:spPr>
          <a:xfrm flipH="1">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grpSp>
        <p:nvGrpSpPr>
          <p:cNvPr id="7" name="קבוצה 6">
            <a:extLst>
              <a:ext uri="{FF2B5EF4-FFF2-40B4-BE49-F238E27FC236}">
                <a16:creationId xmlns:a16="http://schemas.microsoft.com/office/drawing/2014/main" id="{E26428D7-C6F3-473D-A360-A3F5C3E8728C}"/>
              </a:ext>
            </a:extLst>
          </p:cNvPr>
          <p:cNvGrpSpPr/>
          <p:nvPr/>
        </p:nvGrpSpPr>
        <p:grpSpPr>
          <a:xfrm flipH="1">
            <a:off x="5250180" y="1267730"/>
            <a:ext cx="1691640" cy="615934"/>
            <a:chOff x="5250180" y="1267730"/>
            <a:chExt cx="1691640" cy="615934"/>
          </a:xfrm>
        </p:grpSpPr>
        <p:cxnSp>
          <p:nvCxnSpPr>
            <p:cNvPr id="17" name="מחבר ישר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כותרת 1"/>
          <p:cNvSpPr>
            <a:spLocks noGrp="1"/>
          </p:cNvSpPr>
          <p:nvPr>
            <p:ph type="ctrTitle"/>
          </p:nvPr>
        </p:nvSpPr>
        <p:spPr>
          <a:xfrm flipH="1">
            <a:off x="1629101" y="2244830"/>
            <a:ext cx="8933796" cy="2437232"/>
          </a:xfrm>
        </p:spPr>
        <p:txBody>
          <a:bodyPr tIns="45720" bIns="45720" rtlCol="1" anchor="ctr">
            <a:normAutofit/>
          </a:bodyPr>
          <a:lstStyle>
            <a:lvl1pPr algn="ctr" rtl="1">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1"/>
            <a:r>
              <a:rPr lang="he-IL"/>
              <a:t>לחץ כדי לערוך סגנון כותרת של תבנית בסיס</a:t>
            </a:r>
            <a:endParaRPr lang="en-US" dirty="0"/>
          </a:p>
        </p:txBody>
      </p:sp>
      <p:sp>
        <p:nvSpPr>
          <p:cNvPr id="3" name="כותרת משנה 2"/>
          <p:cNvSpPr>
            <a:spLocks noGrp="1"/>
          </p:cNvSpPr>
          <p:nvPr>
            <p:ph type="subTitle" idx="1"/>
          </p:nvPr>
        </p:nvSpPr>
        <p:spPr>
          <a:xfrm flipH="1">
            <a:off x="1626053" y="4682062"/>
            <a:ext cx="8936846" cy="457201"/>
          </a:xfrm>
        </p:spPr>
        <p:txBody>
          <a:bodyPr rtlCol="1">
            <a:normAutofit/>
          </a:bodyPr>
          <a:lstStyle>
            <a:lvl1pPr marL="0" indent="0" algn="ctr" rtl="1">
              <a:spcBef>
                <a:spcPts val="0"/>
              </a:spcBef>
              <a:buNone/>
              <a:defRPr sz="1800" spc="80" baseline="0">
                <a:solidFill>
                  <a:schemeClr val="tx1">
                    <a:lumMod val="95000"/>
                    <a:lumOff val="5000"/>
                  </a:schemeClr>
                </a:solidFill>
              </a:defRPr>
            </a:lvl1pPr>
            <a:lvl2pPr marL="457200" indent="0" algn="ctr" rtl="1">
              <a:buNone/>
              <a:defRPr sz="1600"/>
            </a:lvl2pPr>
            <a:lvl3pPr marL="914400" indent="0" algn="ctr" rtl="1">
              <a:buNone/>
              <a:defRPr sz="16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a:t>לחץ כדי לערוך סגנון כותרת משנה של תבנית בסיס</a:t>
            </a:r>
            <a:endParaRPr lang="en-US" dirty="0"/>
          </a:p>
        </p:txBody>
      </p:sp>
      <p:sp>
        <p:nvSpPr>
          <p:cNvPr id="20" name="מציין מיקום של תאריך 19"/>
          <p:cNvSpPr>
            <a:spLocks noGrp="1"/>
          </p:cNvSpPr>
          <p:nvPr>
            <p:ph type="dt" sz="half" idx="10"/>
          </p:nvPr>
        </p:nvSpPr>
        <p:spPr>
          <a:xfrm flipH="1">
            <a:off x="5318760" y="1341256"/>
            <a:ext cx="1554480" cy="485546"/>
          </a:xfrm>
        </p:spPr>
        <p:txBody>
          <a:bodyPr rtlCol="1"/>
          <a:lstStyle>
            <a:lvl1pPr algn="ctr" rtl="1">
              <a:defRPr sz="1300" spc="0" baseline="0">
                <a:solidFill>
                  <a:srgbClr val="FFFFFF"/>
                </a:solidFill>
                <a:latin typeface="+mn-lt"/>
              </a:defRPr>
            </a:lvl1pPr>
          </a:lstStyle>
          <a:p>
            <a:pPr rtl="1"/>
            <a:fld id="{BF7160C1-15A3-436B-BE8D-A4D9E0EAAE91}" type="datetime1">
              <a:rPr lang="he-IL" smtClean="0"/>
              <a:t>כ"ד שבט תשפ"ב</a:t>
            </a:fld>
            <a:endParaRPr lang="en-US" dirty="0"/>
          </a:p>
        </p:txBody>
      </p:sp>
      <p:sp>
        <p:nvSpPr>
          <p:cNvPr id="21" name="מציין מיקום של כותרת תחתונה 20"/>
          <p:cNvSpPr>
            <a:spLocks noGrp="1"/>
          </p:cNvSpPr>
          <p:nvPr>
            <p:ph type="ftr" sz="quarter" idx="11"/>
          </p:nvPr>
        </p:nvSpPr>
        <p:spPr>
          <a:xfrm flipH="1">
            <a:off x="4832605" y="5177408"/>
            <a:ext cx="5730295" cy="228600"/>
          </a:xfrm>
        </p:spPr>
        <p:txBody>
          <a:bodyPr rtlCol="1"/>
          <a:lstStyle>
            <a:lvl1pPr algn="r" rtl="1">
              <a:defRPr>
                <a:solidFill>
                  <a:schemeClr val="tx1">
                    <a:lumMod val="85000"/>
                    <a:lumOff val="15000"/>
                  </a:schemeClr>
                </a:solidFill>
              </a:defRPr>
            </a:lvl1pPr>
          </a:lstStyle>
          <a:p>
            <a:pPr rtl="1"/>
            <a:endParaRPr lang="en-US" dirty="0"/>
          </a:p>
        </p:txBody>
      </p:sp>
      <p:sp>
        <p:nvSpPr>
          <p:cNvPr id="22" name="מציין מיקום של מספר שקופית 21"/>
          <p:cNvSpPr>
            <a:spLocks noGrp="1"/>
          </p:cNvSpPr>
          <p:nvPr>
            <p:ph type="sldNum" sz="quarter" idx="12"/>
          </p:nvPr>
        </p:nvSpPr>
        <p:spPr>
          <a:xfrm flipH="1">
            <a:off x="1629100" y="5177408"/>
            <a:ext cx="1955980"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1066800" y="2103120"/>
            <a:ext cx="10058400" cy="3849624"/>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9E18CD11-5483-4186-9C9D-D99E7FE92433}"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4F7D4976-E339-4826-83B7-FBD03F55ECF8}"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41374937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631199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2337687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9" name="Date Placeholder 8"/>
          <p:cNvSpPr>
            <a:spLocks noGrp="1"/>
          </p:cNvSpPr>
          <p:nvPr>
            <p:ph type="dt" sz="half" idx="10"/>
          </p:nvPr>
        </p:nvSpPr>
        <p:spPr/>
        <p:txBody>
          <a:bodyPr/>
          <a:lstStyle/>
          <a:p>
            <a:fld id="{D1BE4249-C0D0-4B06-8692-E8BB871AF643}" type="datetimeFigureOut">
              <a:rPr lang="en-US" dirty="0"/>
              <a:t>1/30/2022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996691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1/30/2022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4047208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324467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1420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838200" y="762000"/>
            <a:ext cx="2362200" cy="5257800"/>
          </a:xfrm>
        </p:spPr>
        <p:txBody>
          <a:bodyPr vert="eaVert"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3276600" y="762000"/>
            <a:ext cx="8077200" cy="5257800"/>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8128C7A3-6078-4E1D-A45D-7F8EB763EDD3}"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5090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0400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7483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5443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כ"ד שבט תשפ"ב</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5969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כ"ד שבט תשפ"ב</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557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כ"ד שבט תשפ"ב</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3751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472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1066800" y="2103120"/>
            <a:ext cx="10058400" cy="3849624"/>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B2AC4221-72F6-45F6-B2F2-4BE5E859C5B9}" type="datetime1">
              <a:rPr lang="he-IL" smtClean="0"/>
              <a:t>כ"ד שבט תשפ"ב</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3885810" y="6041362"/>
            <a:ext cx="976879" cy="365125"/>
          </a:xfrm>
        </p:spPr>
        <p:txBody>
          <a:bodyPr/>
          <a:lstStyle/>
          <a:p>
            <a:r>
              <a:rPr lang="he-IL"/>
              <a:t>כ"ד שבט תשפ"ב</a:t>
            </a:r>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0072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כ"ד שבט תשפ"ב</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7084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8554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he-IL"/>
              <a:t>לחץ כדי לערוך סגנון כותרת של תבנית בסיס</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he-IL"/>
              <a:t>לחץ כדי לערוך סגנונות טקסט של תבנית בסיס</a:t>
            </a:r>
          </a:p>
        </p:txBody>
      </p:sp>
      <p:sp>
        <p:nvSpPr>
          <p:cNvPr id="2" name="Date Placeholder 1"/>
          <p:cNvSpPr>
            <a:spLocks noGrp="1"/>
          </p:cNvSpPr>
          <p:nvPr>
            <p:ph type="dt" sz="half" idx="10"/>
          </p:nvPr>
        </p:nvSpPr>
        <p:spPr/>
        <p:txBody>
          <a:bodyPr/>
          <a:lstStyle/>
          <a:p>
            <a:r>
              <a:rPr lang="he-IL"/>
              <a:t>כ"ד שבט תשפ"ב</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6631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5508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כ"ד שבט תשפ"ב</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6177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7764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810809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077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365254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0A4A1889-E37C-4EC3-9E41-9DAD221CF389}"/>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23" name="מלבן 22"/>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24" name="מלבן 23"/>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30" name="מלבן 29"/>
          <p:cNvSpPr/>
          <p:nvPr/>
        </p:nvSpPr>
        <p:spPr>
          <a:xfrm flipH="1">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629156" y="2275165"/>
            <a:ext cx="8933688" cy="2406895"/>
          </a:xfrm>
        </p:spPr>
        <p:txBody>
          <a:bodyPr rtlCol="1" anchor="ctr">
            <a:normAutofit/>
          </a:bodyPr>
          <a:lstStyle>
            <a:lvl1pPr algn="ctr" rtl="1">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1"/>
            <a:r>
              <a:rPr lang="he-IL"/>
              <a:t>לחץ כדי לערוך סגנון כותרת של תבנית בסיס</a:t>
            </a:r>
            <a:endParaRPr lang="en-US" dirty="0"/>
          </a:p>
        </p:txBody>
      </p:sp>
      <p:grpSp>
        <p:nvGrpSpPr>
          <p:cNvPr id="16" name="קבוצה 15">
            <a:extLst>
              <a:ext uri="{FF2B5EF4-FFF2-40B4-BE49-F238E27FC236}">
                <a16:creationId xmlns:a16="http://schemas.microsoft.com/office/drawing/2014/main" id="{1683EB04-C23E-490C-A1A6-030CF79D23C8}"/>
              </a:ext>
            </a:extLst>
          </p:cNvPr>
          <p:cNvGrpSpPr/>
          <p:nvPr/>
        </p:nvGrpSpPr>
        <p:grpSpPr>
          <a:xfrm flipH="1">
            <a:off x="5250180" y="1267730"/>
            <a:ext cx="1691640" cy="615934"/>
            <a:chOff x="5250180" y="1267730"/>
            <a:chExt cx="1691640" cy="615934"/>
          </a:xfrm>
        </p:grpSpPr>
        <p:cxnSp>
          <p:nvCxnSpPr>
            <p:cNvPr id="17" name="מחבר ישר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מציין מיקום טקסט 2"/>
          <p:cNvSpPr>
            <a:spLocks noGrp="1"/>
          </p:cNvSpPr>
          <p:nvPr>
            <p:ph type="body" idx="1"/>
          </p:nvPr>
        </p:nvSpPr>
        <p:spPr>
          <a:xfrm flipH="1">
            <a:off x="1623060" y="4682062"/>
            <a:ext cx="8939784" cy="457200"/>
          </a:xfrm>
        </p:spPr>
        <p:txBody>
          <a:bodyPr rtlCol="1" anchor="t">
            <a:normAutofit/>
          </a:bodyPr>
          <a:lstStyle>
            <a:lvl1pPr marL="0" indent="0" algn="ctr" rtl="1">
              <a:buNone/>
              <a:tabLst>
                <a:tab pos="2633663" algn="l"/>
              </a:tabLst>
              <a:defRPr sz="1800">
                <a:solidFill>
                  <a:schemeClr val="tx1">
                    <a:lumMod val="95000"/>
                    <a:lumOff val="5000"/>
                  </a:schemeClr>
                </a:solidFill>
                <a:effectLst/>
              </a:defRPr>
            </a:lvl1pPr>
            <a:lvl2pPr marL="457200" indent="0" algn="r" rtl="1">
              <a:buNone/>
              <a:defRPr sz="16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a:t>לחץ כדי לערוך סגנונות טקסט של תבנית בסיס</a:t>
            </a:r>
          </a:p>
        </p:txBody>
      </p:sp>
      <p:sp>
        <p:nvSpPr>
          <p:cNvPr id="4" name="מציין מיקום של תאריך 3"/>
          <p:cNvSpPr>
            <a:spLocks noGrp="1"/>
          </p:cNvSpPr>
          <p:nvPr>
            <p:ph type="dt" sz="half" idx="10"/>
          </p:nvPr>
        </p:nvSpPr>
        <p:spPr>
          <a:xfrm flipH="1">
            <a:off x="5318760" y="1344502"/>
            <a:ext cx="1554480" cy="498781"/>
          </a:xfrm>
        </p:spPr>
        <p:txBody>
          <a:bodyPr rtlCol="1"/>
          <a:lstStyle>
            <a:lvl1pPr algn="ctr" rtl="1">
              <a:defRPr lang="en-US" sz="1300" kern="1200" spc="0" baseline="0">
                <a:solidFill>
                  <a:srgbClr val="FFFFFF"/>
                </a:solidFill>
                <a:latin typeface="+mn-lt"/>
                <a:ea typeface="+mn-ea"/>
                <a:cs typeface="+mn-cs"/>
              </a:defRPr>
            </a:lvl1pPr>
          </a:lstStyle>
          <a:p>
            <a:pPr rtl="1"/>
            <a:fld id="{7E798AAF-4D28-4EAA-AAA2-0B0D10BF921A}" type="datetime1">
              <a:rPr lang="he-IL" smtClean="0"/>
              <a:t>כ"ד שבט תשפ"ב</a:t>
            </a:fld>
            <a:endParaRPr lang="en-US" dirty="0"/>
          </a:p>
        </p:txBody>
      </p:sp>
      <p:sp>
        <p:nvSpPr>
          <p:cNvPr id="5" name="מציין מיקום של כותרת תחתונה 4"/>
          <p:cNvSpPr>
            <a:spLocks noGrp="1"/>
          </p:cNvSpPr>
          <p:nvPr>
            <p:ph type="ftr" sz="quarter" idx="11"/>
          </p:nvPr>
        </p:nvSpPr>
        <p:spPr>
          <a:xfrm flipH="1">
            <a:off x="4902709" y="5177408"/>
            <a:ext cx="5660134" cy="228600"/>
          </a:xfrm>
        </p:spPr>
        <p:txBody>
          <a:bodyPr rtlCol="1"/>
          <a:lstStyle>
            <a:lvl1pPr algn="r" rtl="1">
              <a:defRPr>
                <a:solidFill>
                  <a:schemeClr val="tx1">
                    <a:lumMod val="85000"/>
                    <a:lumOff val="15000"/>
                  </a:schemeClr>
                </a:solidFill>
              </a:defRPr>
            </a:lvl1pPr>
          </a:lstStyle>
          <a:p>
            <a:pPr rtl="1"/>
            <a:endParaRPr lang="en-US" dirty="0"/>
          </a:p>
        </p:txBody>
      </p:sp>
      <p:sp>
        <p:nvSpPr>
          <p:cNvPr id="6" name="מציין מיקום של מספר שקופית 5"/>
          <p:cNvSpPr>
            <a:spLocks noGrp="1"/>
          </p:cNvSpPr>
          <p:nvPr>
            <p:ph type="sldNum" sz="quarter" idx="12"/>
          </p:nvPr>
        </p:nvSpPr>
        <p:spPr>
          <a:xfrm flipH="1">
            <a:off x="1629157" y="5177408"/>
            <a:ext cx="1958339"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236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353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7900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3350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he-IL"/>
              <a:t>לחץ כדי לערוך סגנון כותרת של תבנית בסיס</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9954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9206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966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640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3587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96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sz="half" idx="1" hasCustomPrompt="1"/>
          </p:nvPr>
        </p:nvSpPr>
        <p:spPr>
          <a:xfrm flipH="1">
            <a:off x="646176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6680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של תאריך 4"/>
          <p:cNvSpPr>
            <a:spLocks noGrp="1"/>
          </p:cNvSpPr>
          <p:nvPr>
            <p:ph type="dt" sz="half" idx="10"/>
          </p:nvPr>
        </p:nvSpPr>
        <p:spPr>
          <a:xfrm flipH="1">
            <a:off x="2042161" y="6035040"/>
            <a:ext cx="2893045" cy="365760"/>
          </a:xfrm>
        </p:spPr>
        <p:txBody>
          <a:bodyPr rtlCol="1"/>
          <a:lstStyle>
            <a:lvl1pPr algn="r" rtl="1">
              <a:defRPr/>
            </a:lvl1pPr>
          </a:lstStyle>
          <a:p>
            <a:pPr rtl="1"/>
            <a:fld id="{4F86298B-D689-4B54-8E0F-6FF70DC91813}" type="datetime1">
              <a:rPr lang="he-IL" smtClean="0"/>
              <a:t>כ"ד שבט תשפ"ב</a:t>
            </a:fld>
            <a:endParaRPr lang="en-US"/>
          </a:p>
        </p:txBody>
      </p:sp>
      <p:sp>
        <p:nvSpPr>
          <p:cNvPr id="6" name="מציין מיקום של כותרת תחתונה 5"/>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7" name="מציין מיקום של מספר שקופית 6"/>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671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65507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788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8187294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53342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920687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809507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938156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08811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854816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6458712" y="2074334"/>
            <a:ext cx="4663440" cy="640080"/>
          </a:xfrm>
        </p:spPr>
        <p:txBody>
          <a:bodyPr rtlCol="1" anchor="ctr">
            <a:normAutofit/>
          </a:bodyPr>
          <a:lstStyle>
            <a:lvl1pPr marL="0" indent="0" algn="r" rtl="1">
              <a:spcBef>
                <a:spcPts val="0"/>
              </a:spcBef>
              <a:buNone/>
              <a:defRPr sz="1900" b="1" i="0">
                <a:solidFill>
                  <a:schemeClr val="tx1"/>
                </a:solidFill>
                <a:latin typeface="+mn-lt"/>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4" name="מציין מיקום תוכן 3"/>
          <p:cNvSpPr>
            <a:spLocks noGrp="1"/>
          </p:cNvSpPr>
          <p:nvPr>
            <p:ph sz="half" idx="2" hasCustomPrompt="1"/>
          </p:nvPr>
        </p:nvSpPr>
        <p:spPr>
          <a:xfrm flipH="1">
            <a:off x="6458712" y="2792472"/>
            <a:ext cx="4663440" cy="3163825"/>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5" name="מציין מיקום טקסט 4"/>
          <p:cNvSpPr>
            <a:spLocks noGrp="1"/>
          </p:cNvSpPr>
          <p:nvPr>
            <p:ph type="body" sz="quarter" idx="3"/>
          </p:nvPr>
        </p:nvSpPr>
        <p:spPr>
          <a:xfrm flipH="1">
            <a:off x="1069848" y="2074334"/>
            <a:ext cx="4663440" cy="640080"/>
          </a:xfrm>
        </p:spPr>
        <p:txBody>
          <a:bodyPr rtlCol="1" anchor="ctr">
            <a:normAutofit/>
          </a:bodyPr>
          <a:lstStyle>
            <a:lvl1pPr marL="0" indent="0" algn="r" rtl="1">
              <a:spcBef>
                <a:spcPts val="0"/>
              </a:spcBef>
              <a:buNone/>
              <a:defRPr sz="1900" b="1">
                <a:solidFill>
                  <a:schemeClr val="tx1"/>
                </a:solidFill>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6" name="מציין מיקום תוכן 5"/>
          <p:cNvSpPr>
            <a:spLocks noGrp="1"/>
          </p:cNvSpPr>
          <p:nvPr>
            <p:ph sz="quarter" idx="4" hasCustomPrompt="1"/>
          </p:nvPr>
        </p:nvSpPr>
        <p:spPr>
          <a:xfrm flipH="1">
            <a:off x="1069848" y="2792471"/>
            <a:ext cx="4663440" cy="3164509"/>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7" name="מציין מיקום של תאריך 6"/>
          <p:cNvSpPr>
            <a:spLocks noGrp="1"/>
          </p:cNvSpPr>
          <p:nvPr>
            <p:ph type="dt" sz="half" idx="10"/>
          </p:nvPr>
        </p:nvSpPr>
        <p:spPr>
          <a:xfrm flipH="1">
            <a:off x="2042161" y="6035040"/>
            <a:ext cx="2893045" cy="365760"/>
          </a:xfrm>
        </p:spPr>
        <p:txBody>
          <a:bodyPr rtlCol="1"/>
          <a:lstStyle>
            <a:lvl1pPr algn="r" rtl="1">
              <a:defRPr/>
            </a:lvl1pPr>
          </a:lstStyle>
          <a:p>
            <a:pPr rtl="1"/>
            <a:fld id="{73807155-A311-4510-8D30-D78E6A05356E}" type="datetime1">
              <a:rPr lang="he-IL" smtClean="0"/>
              <a:t>כ"ד שבט תשפ"ב</a:t>
            </a:fld>
            <a:endParaRPr lang="en-US"/>
          </a:p>
        </p:txBody>
      </p:sp>
      <p:sp>
        <p:nvSpPr>
          <p:cNvPr id="8" name="מציין מיקום של כותרת תחתונה 7"/>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9" name="מציין מיקום של מספר שקופית 8"/>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9732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7664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3669291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72830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flipH="1">
            <a:off x="3250119"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8" name="Rectangle 7"/>
          <p:cNvSpPr/>
          <p:nvPr/>
        </p:nvSpPr>
        <p:spPr>
          <a:xfrm flipH="1">
            <a:off x="3222687"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ctrTitle"/>
          </p:nvPr>
        </p:nvSpPr>
        <p:spPr>
          <a:xfrm flipH="1">
            <a:off x="4062126" y="3428998"/>
            <a:ext cx="5518066" cy="2268559"/>
          </a:xfrm>
        </p:spPr>
        <p:txBody>
          <a:bodyPr anchor="t">
            <a:normAutofit/>
          </a:bodyPr>
          <a:lstStyle>
            <a:lvl1pPr algn="l" rtl="1">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flipH="1">
            <a:off x="4062126" y="2268786"/>
            <a:ext cx="5357600" cy="1160213"/>
          </a:xfrm>
        </p:spPr>
        <p:txBody>
          <a:bodyPr tIns="0" anchor="b">
            <a:normAutofit/>
          </a:bodyPr>
          <a:lstStyle>
            <a:lvl1pPr marL="0" indent="0" algn="l" rtl="1">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9AB3A824-1A51-4B26-AD58-A6D8E14F6C04}"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rIns="45720"/>
          <a:lstStyle>
            <a:lvl1pPr algn="l" rtl="1">
              <a:defRPr/>
            </a:lvl1pPr>
          </a:lstStyle>
          <a:p>
            <a:fld id="{6D22F896-40B5-4ADD-8801-0D06FADFA095}" type="slidenum">
              <a:rPr lang="en-US" smtClean="0"/>
              <a:pPr/>
              <a:t>‹#›</a:t>
            </a:fld>
            <a:endParaRPr lang="en-US" dirty="0"/>
          </a:p>
        </p:txBody>
      </p:sp>
      <p:sp>
        <p:nvSpPr>
          <p:cNvPr id="13" name="TextBox 12"/>
          <p:cNvSpPr txBox="1"/>
          <p:nvPr/>
        </p:nvSpPr>
        <p:spPr>
          <a:xfrm flipH="1">
            <a:off x="9585082" y="3262852"/>
            <a:ext cx="415636" cy="461665"/>
          </a:xfrm>
          <a:prstGeom prst="rect">
            <a:avLst/>
          </a:prstGeom>
          <a:noFill/>
        </p:spPr>
        <p:txBody>
          <a:bodyPr wrap="square" rtlCol="0">
            <a:spAutoFit/>
          </a:bodyPr>
          <a:lstStyle/>
          <a:p>
            <a:pPr algn="l" rtl="1"/>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60706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9" name="Rectangle 28"/>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Rectangle 8"/>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21861" y="808056"/>
            <a:ext cx="7958331" cy="1077229"/>
          </a:xfrm>
        </p:spPr>
        <p:txBody>
          <a:bodyPr/>
          <a:lstStyle>
            <a:lvl1pPr algn="l" rtl="1">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flipH="1">
            <a:off x="1621861" y="2052116"/>
            <a:ext cx="7796540" cy="3997828"/>
          </a:xfrm>
        </p:spPr>
        <p:txBody>
          <a:bodyPr anchor="ct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97D162C4-EDD9-4389-A98B-B87ECEA2A816}"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7" name="TextBox 6"/>
          <p:cNvSpPr txBox="1"/>
          <p:nvPr/>
        </p:nvSpPr>
        <p:spPr>
          <a:xfrm flipH="1">
            <a:off x="9581421" y="641225"/>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145984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4" name="Rectangle 23"/>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5" name="Rectangle 24"/>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1" name="TextBox 10"/>
          <p:cNvSpPr txBox="1"/>
          <p:nvPr/>
        </p:nvSpPr>
        <p:spPr>
          <a:xfrm flipH="1">
            <a:off x="9584521" y="2962586"/>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5567" y="3147254"/>
            <a:ext cx="7956560" cy="1424746"/>
          </a:xfrm>
        </p:spPr>
        <p:txBody>
          <a:bodyPr anchor="t">
            <a:normAutofit/>
          </a:bodyPr>
          <a:lstStyle>
            <a:lvl1pPr algn="l" rtl="1">
              <a:defRPr sz="3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1626101" y="2268786"/>
            <a:ext cx="7791931" cy="878468"/>
          </a:xfrm>
        </p:spPr>
        <p:txBody>
          <a:bodyPr tIns="0" anchor="b">
            <a:normAutofit/>
          </a:bodyPr>
          <a:lstStyle>
            <a:lvl1pPr marL="0" indent="0" algn="l" rtl="1">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3E5059C3-6A89-4494-99FF-5A4D6FFD50EB}"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1976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6" name="Rectangle 25"/>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7" name="Rectangle 26"/>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31143" y="805817"/>
            <a:ext cx="7950984" cy="1081705"/>
          </a:xfrm>
        </p:spPr>
        <p:txBody>
          <a:bodyPr/>
          <a:lstStyle>
            <a:lvl1pPr algn="l" rtl="1">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flipH="1">
            <a:off x="5694666" y="2052116"/>
            <a:ext cx="3891960" cy="3997828"/>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flipH="1">
            <a:off x="1631142" y="2052114"/>
            <a:ext cx="3894222" cy="3997829"/>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CA954B2F-12DE-47F5-8894-472B206D2E1E}"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10" name="TextBox 9"/>
          <p:cNvSpPr txBox="1"/>
          <p:nvPr/>
        </p:nvSpPr>
        <p:spPr>
          <a:xfrm flipH="1">
            <a:off x="9580192" y="641223"/>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907532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0" name="Rectangle 19"/>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1" name="Rectangle 20"/>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2" name="TextBox 11"/>
          <p:cNvSpPr txBox="1"/>
          <p:nvPr/>
        </p:nvSpPr>
        <p:spPr>
          <a:xfrm flipH="1">
            <a:off x="9582714" y="636424"/>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5567" y="805818"/>
            <a:ext cx="7956560" cy="1078348"/>
          </a:xfrm>
        </p:spPr>
        <p:txBody>
          <a:bodyPr/>
          <a:lstStyle>
            <a:lvl1pPr algn="l" rtl="1">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5686248" y="2052115"/>
            <a:ext cx="3896467" cy="713818"/>
          </a:xfrm>
        </p:spPr>
        <p:txBody>
          <a:bodyPr anchor="b">
            <a:noAutofit/>
          </a:bodyPr>
          <a:lstStyle>
            <a:lvl1pPr marL="0" indent="0" algn="r" rtl="1">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flipH="1">
            <a:off x="5689092" y="2851331"/>
            <a:ext cx="3893623" cy="3071434"/>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flipH="1">
            <a:off x="1625568" y="2052115"/>
            <a:ext cx="3899798" cy="713818"/>
          </a:xfrm>
        </p:spPr>
        <p:txBody>
          <a:bodyPr anchor="b">
            <a:noAutofit/>
          </a:bodyPr>
          <a:lstStyle>
            <a:lvl1pPr marL="0" indent="0" algn="r" rtl="1">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flipH="1">
            <a:off x="1625567" y="2851331"/>
            <a:ext cx="3899798" cy="3071434"/>
          </a:xfrm>
        </p:spPr>
        <p:txBody>
          <a:bodyP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a:xfrm rot="16200000" flipH="1">
            <a:off x="10339336" y="5270604"/>
            <a:ext cx="2662729" cy="182880"/>
          </a:xfrm>
        </p:spPr>
        <p:txBody>
          <a:bodyPr/>
          <a:lstStyle>
            <a:lvl1pPr algn="l" rtl="1">
              <a:defRPr/>
            </a:lvl1pPr>
          </a:lstStyle>
          <a:p>
            <a:fld id="{3F30E46F-7819-4ACF-B48B-48222C2ACC88}" type="datetimeFigureOut">
              <a:rPr lang="en-US" smtClean="0"/>
              <a:pPr/>
              <a:t>1/26/2022</a:t>
            </a:fld>
            <a:endParaRPr lang="en-US" dirty="0"/>
          </a:p>
        </p:txBody>
      </p:sp>
      <p:sp>
        <p:nvSpPr>
          <p:cNvPr id="8" name="Footer Placeholder 7"/>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9" name="Slide Number Placeholder 8"/>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44277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13" name="Rectangle 12"/>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4" name="Rectangle 13"/>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Title 1"/>
          <p:cNvSpPr>
            <a:spLocks noGrp="1"/>
          </p:cNvSpPr>
          <p:nvPr>
            <p:ph type="title"/>
          </p:nvPr>
        </p:nvSpPr>
        <p:spPr>
          <a:xfrm flipH="1">
            <a:off x="1621861" y="808056"/>
            <a:ext cx="7958331" cy="1077229"/>
          </a:xfrm>
        </p:spPr>
        <p:txBody>
          <a:bodyPr/>
          <a:lstStyle>
            <a:lvl1pPr algn="l" rtl="1">
              <a:defRPr/>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a:xfrm rot="16200000" flipH="1">
            <a:off x="10339336" y="5270604"/>
            <a:ext cx="2662729" cy="182880"/>
          </a:xfrm>
        </p:spPr>
        <p:txBody>
          <a:bodyPr/>
          <a:lstStyle>
            <a:lvl1pPr algn="l" rtl="1">
              <a:defRPr/>
            </a:lvl1pPr>
          </a:lstStyle>
          <a:p>
            <a:fld id="{1FAF3416-4057-4DAA-829D-4CA07428D088}" type="datetimeFigureOut">
              <a:rPr lang="en-US" smtClean="0"/>
              <a:pPr/>
              <a:t>1/26/2022</a:t>
            </a:fld>
            <a:endParaRPr lang="en-US" dirty="0"/>
          </a:p>
        </p:txBody>
      </p:sp>
      <p:sp>
        <p:nvSpPr>
          <p:cNvPr id="4" name="Footer Placeholder 3"/>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5" name="Slide Number Placeholder 4"/>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
        <p:nvSpPr>
          <p:cNvPr id="8" name="TextBox 7"/>
          <p:cNvSpPr txBox="1"/>
          <p:nvPr/>
        </p:nvSpPr>
        <p:spPr>
          <a:xfrm flipH="1">
            <a:off x="9580192" y="641226"/>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644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של תאריך 2"/>
          <p:cNvSpPr>
            <a:spLocks noGrp="1"/>
          </p:cNvSpPr>
          <p:nvPr>
            <p:ph type="dt" sz="half" idx="10"/>
          </p:nvPr>
        </p:nvSpPr>
        <p:spPr>
          <a:xfrm flipH="1">
            <a:off x="2042161" y="6035040"/>
            <a:ext cx="2893045" cy="365760"/>
          </a:xfrm>
        </p:spPr>
        <p:txBody>
          <a:bodyPr rtlCol="1"/>
          <a:lstStyle>
            <a:lvl1pPr algn="r" rtl="1">
              <a:defRPr/>
            </a:lvl1pPr>
          </a:lstStyle>
          <a:p>
            <a:pPr rtl="1"/>
            <a:fld id="{BC61730B-C49D-4774-8B68-B748FEA5604F}" type="datetime1">
              <a:rPr lang="he-IL" smtClean="0"/>
              <a:t>כ"ד שבט תשפ"ב</a:t>
            </a:fld>
            <a:endParaRPr lang="en-US"/>
          </a:p>
        </p:txBody>
      </p:sp>
      <p:sp>
        <p:nvSpPr>
          <p:cNvPr id="4" name="מציין מיקום של כותרת תחתונה 3"/>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5" name="מציין מיקום של מספר שקופית 4"/>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12" name="Rectangle 11"/>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3" name="Rectangle 12"/>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 name="Date Placeholder 1"/>
          <p:cNvSpPr>
            <a:spLocks noGrp="1"/>
          </p:cNvSpPr>
          <p:nvPr>
            <p:ph type="dt" sz="half" idx="10"/>
          </p:nvPr>
        </p:nvSpPr>
        <p:spPr>
          <a:xfrm rot="16200000" flipH="1">
            <a:off x="10339336" y="5270604"/>
            <a:ext cx="2662729" cy="182880"/>
          </a:xfrm>
        </p:spPr>
        <p:txBody>
          <a:bodyPr/>
          <a:lstStyle>
            <a:lvl1pPr algn="l" rtl="1">
              <a:defRPr/>
            </a:lvl1pPr>
          </a:lstStyle>
          <a:p>
            <a:fld id="{921D9284-D300-4297-87F7-E791DCC15DB1}" type="datetimeFigureOut">
              <a:rPr lang="en-US" smtClean="0"/>
              <a:pPr/>
              <a:t>1/26/2022</a:t>
            </a:fld>
            <a:endParaRPr lang="en-US" dirty="0"/>
          </a:p>
        </p:txBody>
      </p:sp>
      <p:sp>
        <p:nvSpPr>
          <p:cNvPr id="3" name="Footer Placeholder 2"/>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4" name="Slide Number Placeholder 3"/>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38008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5" name="Rectangle 24"/>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6" name="Rectangle 25"/>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0" name="TextBox 9"/>
          <p:cNvSpPr txBox="1"/>
          <p:nvPr/>
        </p:nvSpPr>
        <p:spPr>
          <a:xfrm flipH="1">
            <a:off x="10222210" y="1127550"/>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7557316" y="1282451"/>
            <a:ext cx="2664361" cy="1903241"/>
          </a:xfrm>
        </p:spPr>
        <p:txBody>
          <a:bodyPr anchor="b">
            <a:normAutofit/>
          </a:bodyPr>
          <a:lstStyle>
            <a:lvl1pPr algn="r" rtl="1">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flipH="1">
            <a:off x="1625568" y="805818"/>
            <a:ext cx="5446278" cy="5244126"/>
          </a:xfrm>
        </p:spPr>
        <p:txBody>
          <a:bodyPr anchor="ctr"/>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flipH="1">
            <a:off x="7557317" y="3186154"/>
            <a:ext cx="2664361" cy="2386397"/>
          </a:xfrm>
        </p:spPr>
        <p:txBody>
          <a:bodyPr/>
          <a:lstStyle>
            <a:lvl1pPr marL="0" indent="0" algn="r" rtl="1">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37D525BB-DA17-4BA0-B3C8-3AC3ABC827E6}"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8300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9" name="Rectangle 18"/>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20" name="Rectangle 19"/>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3" name="Picture Placeholder 2"/>
          <p:cNvSpPr>
            <a:spLocks noGrp="1" noChangeAspect="1"/>
          </p:cNvSpPr>
          <p:nvPr>
            <p:ph type="pic" idx="1"/>
          </p:nvPr>
        </p:nvSpPr>
        <p:spPr>
          <a:xfrm flipH="1">
            <a:off x="815204"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rtl="1">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10" name="TextBox 9"/>
          <p:cNvSpPr txBox="1"/>
          <p:nvPr/>
        </p:nvSpPr>
        <p:spPr>
          <a:xfrm flipH="1">
            <a:off x="10221678" y="1127550"/>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6249773" y="1282452"/>
            <a:ext cx="3970986" cy="1900473"/>
          </a:xfrm>
        </p:spPr>
        <p:txBody>
          <a:bodyPr anchor="b">
            <a:normAutofit/>
          </a:bodyPr>
          <a:lstStyle>
            <a:lvl1pPr algn="r" rtl="1">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flipH="1">
            <a:off x="6249804" y="3182928"/>
            <a:ext cx="3971874" cy="2386394"/>
          </a:xfrm>
        </p:spPr>
        <p:txBody>
          <a:bodyPr>
            <a:normAutofit/>
          </a:bodyPr>
          <a:lstStyle>
            <a:lvl1pPr marL="0" indent="0" algn="r" rtl="1">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rot="16200000" flipH="1">
            <a:off x="10339336" y="5270604"/>
            <a:ext cx="2662729" cy="182880"/>
          </a:xfrm>
        </p:spPr>
        <p:txBody>
          <a:bodyPr/>
          <a:lstStyle>
            <a:lvl1pPr algn="l" rtl="1">
              <a:defRPr/>
            </a:lvl1pPr>
          </a:lstStyle>
          <a:p>
            <a:fld id="{B16C4C9A-3960-41CF-A4E9-2A8FB932454B}" type="datetimeFigureOut">
              <a:rPr lang="en-US" smtClean="0"/>
              <a:pPr/>
              <a:t>1/26/2022</a:t>
            </a:fld>
            <a:endParaRPr lang="en-US" dirty="0"/>
          </a:p>
        </p:txBody>
      </p:sp>
      <p:sp>
        <p:nvSpPr>
          <p:cNvPr id="6" name="Footer Placeholder 5"/>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7" name="Slide Number Placeholder 6"/>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4902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14" name="Rectangle 13"/>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5" name="Rectangle 14"/>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TextBox 8"/>
          <p:cNvSpPr txBox="1"/>
          <p:nvPr/>
        </p:nvSpPr>
        <p:spPr>
          <a:xfrm flipH="1">
            <a:off x="9582128" y="641225"/>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flipH="1">
            <a:off x="1626101" y="808056"/>
            <a:ext cx="7954091" cy="1077229"/>
          </a:xfrm>
        </p:spPr>
        <p:txBody>
          <a:bodyPr/>
          <a:lstStyle>
            <a:lvl1pPr algn="l" rtl="1">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flipH="1">
            <a:off x="1621861" y="2052116"/>
            <a:ext cx="7796540" cy="3997828"/>
          </a:xfrm>
        </p:spPr>
        <p:txBody>
          <a:bodyPr vert="eaVert"/>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D857E33E-8B18-4087-B112-809917729534}"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9727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5" name="Rectangle 14"/>
          <p:cNvSpPr/>
          <p:nvPr/>
        </p:nvSpPr>
        <p:spPr>
          <a:xfrm flipH="1">
            <a:off x="815205"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16" name="Rectangle 15"/>
          <p:cNvSpPr/>
          <p:nvPr/>
        </p:nvSpPr>
        <p:spPr>
          <a:xfrm flipH="1">
            <a:off x="78724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r" rtl="1"/>
            <a:endParaRPr lang="en-US"/>
          </a:p>
        </p:txBody>
      </p:sp>
      <p:sp>
        <p:nvSpPr>
          <p:cNvPr id="9" name="TextBox 8"/>
          <p:cNvSpPr txBox="1"/>
          <p:nvPr/>
        </p:nvSpPr>
        <p:spPr>
          <a:xfrm rot="16200000" flipH="1">
            <a:off x="1439223" y="416061"/>
            <a:ext cx="415636" cy="369332"/>
          </a:xfrm>
          <a:prstGeom prst="rect">
            <a:avLst/>
          </a:prstGeom>
          <a:noFill/>
        </p:spPr>
        <p:txBody>
          <a:bodyPr wrap="square" rtlCol="0">
            <a:spAutoFit/>
          </a:bodyPr>
          <a:lstStyle/>
          <a:p>
            <a:pPr algn="l" rtl="1"/>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flipH="1">
            <a:off x="1626101" y="805818"/>
            <a:ext cx="1326519" cy="5244126"/>
          </a:xfrm>
        </p:spPr>
        <p:txBody>
          <a:bodyPr vert="eaVert"/>
          <a:lstStyle>
            <a:lvl1pPr algn="r" rtl="1">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flipH="1">
            <a:off x="3116346" y="970410"/>
            <a:ext cx="6466903" cy="5079534"/>
          </a:xfrm>
        </p:spPr>
        <p:txBody>
          <a:bodyPr vert="eaVert"/>
          <a:lstStyle>
            <a:lvl1pPr algn="r" rtl="1">
              <a:defRPr/>
            </a:lvl1pPr>
            <a:lvl2pPr algn="r" rtl="1">
              <a:defRPr/>
            </a:lvl2pPr>
            <a:lvl3pPr algn="r" rtl="1">
              <a:defRPr/>
            </a:lvl3pPr>
            <a:lvl4pPr algn="r" rtl="1">
              <a:defRPr/>
            </a:lvl4pPr>
            <a:lvl5pPr algn="r" rtl="1">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rot="16200000" flipH="1">
            <a:off x="10339336" y="5270604"/>
            <a:ext cx="2662729" cy="182880"/>
          </a:xfrm>
        </p:spPr>
        <p:txBody>
          <a:bodyPr/>
          <a:lstStyle>
            <a:lvl1pPr algn="l" rtl="1">
              <a:defRPr/>
            </a:lvl1pPr>
          </a:lstStyle>
          <a:p>
            <a:fld id="{D3FFE419-2371-464F-8239-3959401C3561}" type="datetimeFigureOut">
              <a:rPr lang="en-US" smtClean="0"/>
              <a:pPr/>
              <a:t>1/26/2022</a:t>
            </a:fld>
            <a:endParaRPr lang="en-US" dirty="0"/>
          </a:p>
        </p:txBody>
      </p:sp>
      <p:sp>
        <p:nvSpPr>
          <p:cNvPr id="5" name="Footer Placeholder 4"/>
          <p:cNvSpPr>
            <a:spLocks noGrp="1"/>
          </p:cNvSpPr>
          <p:nvPr>
            <p:ph type="ftr" sz="quarter" idx="11"/>
          </p:nvPr>
        </p:nvSpPr>
        <p:spPr>
          <a:xfrm rot="16200000" flipH="1">
            <a:off x="8543778" y="3661144"/>
            <a:ext cx="5885352" cy="179176"/>
          </a:xfrm>
        </p:spPr>
        <p:txBody>
          <a:bodyPr/>
          <a:lstStyle>
            <a:lvl1pPr algn="l" rtl="1">
              <a:defRPr/>
            </a:lvl1pPr>
          </a:lstStyle>
          <a:p>
            <a:r>
              <a:rPr lang="en-US"/>
              <a:t>
              </a:t>
            </a:r>
            <a:endParaRPr lang="en-US" dirty="0"/>
          </a:p>
        </p:txBody>
      </p:sp>
      <p:sp>
        <p:nvSpPr>
          <p:cNvPr id="6" name="Slide Number Placeholder 5"/>
          <p:cNvSpPr>
            <a:spLocks noGrp="1"/>
          </p:cNvSpPr>
          <p:nvPr>
            <p:ph type="sldNum" sz="quarter" idx="12"/>
          </p:nvPr>
        </p:nvSpPr>
        <p:spPr>
          <a:xfrm flipH="1">
            <a:off x="11396866" y="164592"/>
            <a:ext cx="636727" cy="322851"/>
          </a:xfrm>
        </p:spPr>
        <p:txBody>
          <a:bodyPr/>
          <a:lstStyle>
            <a:lvl1pPr algn="l" rtl="1">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5239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7" name="תמונה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flipH="1">
            <a:off x="1524" y="1"/>
            <a:ext cx="12188952" cy="6858000"/>
          </a:xfrm>
          <a:prstGeom prst="rect">
            <a:avLst/>
          </a:prstGeom>
        </p:spPr>
      </p:pic>
      <p:sp>
        <p:nvSpPr>
          <p:cNvPr id="2" name="כותרת 1"/>
          <p:cNvSpPr>
            <a:spLocks noGrp="1"/>
          </p:cNvSpPr>
          <p:nvPr>
            <p:ph type="ctrTitle"/>
          </p:nvPr>
        </p:nvSpPr>
        <p:spPr>
          <a:xfrm>
            <a:off x="2743200" y="533400"/>
            <a:ext cx="8458200" cy="1828800"/>
          </a:xfrm>
        </p:spPr>
        <p:txBody>
          <a:bodyPr rtlCol="1" anchor="b">
            <a:normAutofit/>
          </a:bodyPr>
          <a:lstStyle>
            <a:lvl1pPr algn="r" rtl="1">
              <a:defRPr sz="4400"/>
            </a:lvl1pPr>
          </a:lstStyle>
          <a:p>
            <a:pPr rtl="1"/>
            <a:r>
              <a:rPr lang="he-IL" noProof="0"/>
              <a:t>לחץ כדי לערוך סגנון כותרת של תבנית בסיס</a:t>
            </a:r>
            <a:endParaRPr lang="he-IL" noProof="0" dirty="0"/>
          </a:p>
        </p:txBody>
      </p:sp>
      <p:sp>
        <p:nvSpPr>
          <p:cNvPr id="3" name="כותרת משנה 2"/>
          <p:cNvSpPr>
            <a:spLocks noGrp="1"/>
          </p:cNvSpPr>
          <p:nvPr>
            <p:ph type="subTitle" idx="1"/>
          </p:nvPr>
        </p:nvSpPr>
        <p:spPr>
          <a:xfrm>
            <a:off x="4114800" y="2438400"/>
            <a:ext cx="7086600" cy="914400"/>
          </a:xfrm>
        </p:spPr>
        <p:txBody>
          <a:bodyPr rtlCol="1">
            <a:normAutofit/>
          </a:bodyPr>
          <a:lstStyle>
            <a:lvl1pPr marL="0" indent="0" algn="r" rtl="1">
              <a:spcBef>
                <a:spcPts val="1200"/>
              </a:spcBef>
              <a:buNone/>
              <a:defRPr sz="2400">
                <a:latin typeface="+mj-lt"/>
              </a:defRPr>
            </a:lvl1pPr>
            <a:lvl2pPr marL="457200" indent="0" algn="ctr" rtl="1">
              <a:buNone/>
              <a:defRPr sz="2000"/>
            </a:lvl2pPr>
            <a:lvl3pPr marL="914400" indent="0" algn="ctr" rtl="1">
              <a:buNone/>
              <a:defRPr sz="18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he-IL" noProof="0"/>
              <a:t>לחץ כדי לערוך סגנון כותרת משנה של תבנית בסיס</a:t>
            </a:r>
            <a:endParaRPr lang="he-IL" noProof="0" dirty="0"/>
          </a:p>
        </p:txBody>
      </p:sp>
    </p:spTree>
    <p:extLst>
      <p:ext uri="{BB962C8B-B14F-4D97-AF65-F5344CB8AC3E}">
        <p14:creationId xmlns:p14="http://schemas.microsoft.com/office/powerpoint/2010/main" val="32947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idx="1"/>
          </p:nvPr>
        </p:nvSpPr>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06D971F5-FBD2-4F1C-BB02-03DBD28A8805}"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54238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7" name="תמונה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flipH="1">
            <a:off x="0" y="0"/>
            <a:ext cx="12188952" cy="6857176"/>
          </a:xfrm>
          <a:prstGeom prst="rect">
            <a:avLst/>
          </a:prstGeom>
        </p:spPr>
      </p:pic>
      <p:sp>
        <p:nvSpPr>
          <p:cNvPr id="2" name="כותרת 1"/>
          <p:cNvSpPr>
            <a:spLocks noGrp="1"/>
          </p:cNvSpPr>
          <p:nvPr>
            <p:ph type="title"/>
          </p:nvPr>
        </p:nvSpPr>
        <p:spPr>
          <a:xfrm>
            <a:off x="1524000" y="533400"/>
            <a:ext cx="7315200" cy="1828800"/>
          </a:xfrm>
        </p:spPr>
        <p:txBody>
          <a:bodyPr rtlCol="1" anchor="b">
            <a:normAutofit/>
          </a:bodyPr>
          <a:lstStyle>
            <a:lvl1pPr algn="r" rtl="1">
              <a:defRPr sz="4400"/>
            </a:lvl1pPr>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3352800" y="2438400"/>
            <a:ext cx="5486400" cy="914400"/>
          </a:xfrm>
        </p:spPr>
        <p:txBody>
          <a:bodyPr rtlCol="1">
            <a:normAutofit/>
          </a:bodyPr>
          <a:lstStyle>
            <a:lvl1pPr marL="0" indent="0" algn="r" rtl="1">
              <a:spcBef>
                <a:spcPts val="1200"/>
              </a:spcBef>
              <a:buNone/>
              <a:defRPr sz="2400">
                <a:solidFill>
                  <a:schemeClr val="tx1"/>
                </a:solidFill>
                <a:latin typeface="+mj-lt"/>
              </a:defRPr>
            </a:lvl1pPr>
            <a:lvl2pPr marL="457200" indent="0" algn="r" rtl="1">
              <a:buNone/>
              <a:defRPr sz="2000">
                <a:solidFill>
                  <a:schemeClr val="tx1">
                    <a:tint val="75000"/>
                  </a:schemeClr>
                </a:solidFill>
              </a:defRPr>
            </a:lvl2pPr>
            <a:lvl3pPr marL="914400" indent="0" algn="r" rtl="1">
              <a:buNone/>
              <a:defRPr sz="1800">
                <a:solidFill>
                  <a:schemeClr val="tx1">
                    <a:tint val="75000"/>
                  </a:schemeClr>
                </a:solidFill>
              </a:defRPr>
            </a:lvl3pPr>
            <a:lvl4pPr marL="1371600" indent="0" algn="r" rtl="1">
              <a:buNone/>
              <a:defRPr sz="1600">
                <a:solidFill>
                  <a:schemeClr val="tx1">
                    <a:tint val="75000"/>
                  </a:schemeClr>
                </a:solidFill>
              </a:defRPr>
            </a:lvl4pPr>
            <a:lvl5pPr marL="1828800" indent="0" algn="r" rtl="1">
              <a:buNone/>
              <a:defRPr sz="1600">
                <a:solidFill>
                  <a:schemeClr val="tx1">
                    <a:tint val="75000"/>
                  </a:schemeClr>
                </a:solidFill>
              </a:defRPr>
            </a:lvl5pPr>
            <a:lvl6pPr marL="2286000" indent="0" algn="r" rtl="1">
              <a:buNone/>
              <a:defRPr sz="1600">
                <a:solidFill>
                  <a:schemeClr val="tx1">
                    <a:tint val="75000"/>
                  </a:schemeClr>
                </a:solidFill>
              </a:defRPr>
            </a:lvl6pPr>
            <a:lvl7pPr marL="2743200" indent="0" algn="r" rtl="1">
              <a:buNone/>
              <a:defRPr sz="1600">
                <a:solidFill>
                  <a:schemeClr val="tx1">
                    <a:tint val="75000"/>
                  </a:schemeClr>
                </a:solidFill>
              </a:defRPr>
            </a:lvl7pPr>
            <a:lvl8pPr marL="3200400" indent="0" algn="r" rtl="1">
              <a:buNone/>
              <a:defRPr sz="1600">
                <a:solidFill>
                  <a:schemeClr val="tx1">
                    <a:tint val="75000"/>
                  </a:schemeClr>
                </a:solidFill>
              </a:defRPr>
            </a:lvl8pPr>
            <a:lvl9pPr marL="3657600" indent="0" algn="r" rtl="1">
              <a:buNone/>
              <a:defRPr sz="1600">
                <a:solidFill>
                  <a:schemeClr val="tx1">
                    <a:tint val="75000"/>
                  </a:schemeClr>
                </a:solidFill>
              </a:defRPr>
            </a:lvl9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143620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sz="half" idx="1"/>
          </p:nvPr>
        </p:nvSpPr>
        <p:spPr>
          <a:xfrm>
            <a:off x="1524000" y="1825625"/>
            <a:ext cx="4389120" cy="3474720"/>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תוכן 3"/>
          <p:cNvSpPr>
            <a:spLocks noGrp="1"/>
          </p:cNvSpPr>
          <p:nvPr>
            <p:ph sz="half" idx="2"/>
          </p:nvPr>
        </p:nvSpPr>
        <p:spPr>
          <a:xfrm>
            <a:off x="6278880" y="1825625"/>
            <a:ext cx="4389120" cy="3474720"/>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03EDF30A-E70B-484B-A86F-F46A0B892CC6}"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205920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1524000" y="1828799"/>
            <a:ext cx="4389120" cy="795867"/>
          </a:xfrm>
        </p:spPr>
        <p:txBody>
          <a:bodyPr rtlCol="1" anchor="ctr">
            <a:normAutofit/>
          </a:bodyPr>
          <a:lstStyle>
            <a:lvl1pPr marL="0" indent="0" algn="r" rtl="1">
              <a:spcBef>
                <a:spcPts val="0"/>
              </a:spcBef>
              <a:buNone/>
              <a:defRPr sz="2400" b="0">
                <a:solidFill>
                  <a:schemeClr val="accent4">
                    <a:lumMod val="75000"/>
                  </a:schemeClr>
                </a:solidFill>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p:nvPr>
        </p:nvSpPr>
        <p:spPr>
          <a:xfrm>
            <a:off x="1524000" y="2624666"/>
            <a:ext cx="4389120" cy="2675467"/>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טקסט 4"/>
          <p:cNvSpPr>
            <a:spLocks noGrp="1"/>
          </p:cNvSpPr>
          <p:nvPr>
            <p:ph type="body" sz="quarter" idx="3"/>
          </p:nvPr>
        </p:nvSpPr>
        <p:spPr>
          <a:xfrm>
            <a:off x="6278880" y="1828799"/>
            <a:ext cx="4389120" cy="795867"/>
          </a:xfrm>
        </p:spPr>
        <p:txBody>
          <a:bodyPr rtlCol="1" anchor="ctr">
            <a:normAutofit/>
          </a:bodyPr>
          <a:lstStyle>
            <a:lvl1pPr marL="0" indent="0" algn="r" rtl="1">
              <a:spcBef>
                <a:spcPts val="0"/>
              </a:spcBef>
              <a:buNone/>
              <a:defRPr sz="2400" b="0">
                <a:solidFill>
                  <a:schemeClr val="accent4">
                    <a:lumMod val="75000"/>
                  </a:schemeClr>
                </a:solidFill>
                <a:latin typeface="+mj-lt"/>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p:nvPr>
        </p:nvSpPr>
        <p:spPr>
          <a:xfrm>
            <a:off x="6278880" y="2624666"/>
            <a:ext cx="4389120" cy="2675467"/>
          </a:xfrm>
        </p:spPr>
        <p:txBody>
          <a:bodyPr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8" name="מציין מיקום של כותרת תחתונה 7"/>
          <p:cNvSpPr>
            <a:spLocks noGrp="1"/>
          </p:cNvSpPr>
          <p:nvPr>
            <p:ph type="ftr" sz="quarter" idx="11"/>
          </p:nvPr>
        </p:nvSpPr>
        <p:spPr/>
        <p:txBody>
          <a:bodyPr rtlCol="1"/>
          <a:lstStyle/>
          <a:p>
            <a:pPr rtl="1"/>
            <a:r>
              <a:rPr lang="he-IL" noProof="0" dirty="0"/>
              <a:t>הוסף כותרת תחתונה</a:t>
            </a:r>
          </a:p>
        </p:txBody>
      </p:sp>
      <p:sp>
        <p:nvSpPr>
          <p:cNvPr id="7" name="מציין מיקום של תאריך 6"/>
          <p:cNvSpPr>
            <a:spLocks noGrp="1"/>
          </p:cNvSpPr>
          <p:nvPr>
            <p:ph type="dt" sz="half" idx="10"/>
          </p:nvPr>
        </p:nvSpPr>
        <p:spPr/>
        <p:txBody>
          <a:bodyPr rtlCol="1"/>
          <a:lstStyle/>
          <a:p>
            <a:pPr rtl="1"/>
            <a:fld id="{02907A4B-D6CD-46B5-BDCA-D92EEF37C1C9}" type="datetime1">
              <a:rPr lang="he-IL" noProof="0" smtClean="0"/>
              <a:t>כ"ח שבט תשפ"ב</a:t>
            </a:fld>
            <a:endParaRPr lang="he-IL" noProof="0" dirty="0"/>
          </a:p>
        </p:txBody>
      </p:sp>
      <p:sp>
        <p:nvSpPr>
          <p:cNvPr id="9" name="מציין מיקום של מספר שקופית 8"/>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41602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flipH="1">
            <a:off x="2042161" y="6035040"/>
            <a:ext cx="2893045" cy="365760"/>
          </a:xfrm>
        </p:spPr>
        <p:txBody>
          <a:bodyPr rtlCol="1"/>
          <a:lstStyle>
            <a:lvl1pPr algn="r" rtl="1">
              <a:defRPr/>
            </a:lvl1pPr>
          </a:lstStyle>
          <a:p>
            <a:pPr rtl="1"/>
            <a:fld id="{5DD4575C-2D90-4767-8FC9-62CC2DF9AD34}" type="datetime1">
              <a:rPr lang="he-IL" smtClean="0"/>
              <a:t>כ"ד שבט תשפ"ב</a:t>
            </a:fld>
            <a:endParaRPr lang="en-US"/>
          </a:p>
        </p:txBody>
      </p:sp>
      <p:sp>
        <p:nvSpPr>
          <p:cNvPr id="3" name="מציין מיקום של כותרת תחתונה 2"/>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4" name="מציין מיקום של מספר שקופית 3"/>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4" name="מציין מיקום של כותרת תחתונה 3"/>
          <p:cNvSpPr>
            <a:spLocks noGrp="1"/>
          </p:cNvSpPr>
          <p:nvPr>
            <p:ph type="ftr" sz="quarter" idx="11"/>
          </p:nvPr>
        </p:nvSpPr>
        <p:spPr/>
        <p:txBody>
          <a:bodyPr rtlCol="1"/>
          <a:lstStyle/>
          <a:p>
            <a:pPr rtl="1"/>
            <a:r>
              <a:rPr lang="he-IL" noProof="0" dirty="0"/>
              <a:t>הוסף כותרת תחתונה</a:t>
            </a:r>
          </a:p>
        </p:txBody>
      </p:sp>
      <p:sp>
        <p:nvSpPr>
          <p:cNvPr id="3" name="מציין מיקום של תאריך 2"/>
          <p:cNvSpPr>
            <a:spLocks noGrp="1"/>
          </p:cNvSpPr>
          <p:nvPr>
            <p:ph type="dt" sz="half" idx="10"/>
          </p:nvPr>
        </p:nvSpPr>
        <p:spPr/>
        <p:txBody>
          <a:bodyPr rtlCol="1"/>
          <a:lstStyle/>
          <a:p>
            <a:pPr rtl="1"/>
            <a:fld id="{E19F4924-E691-4F55-903C-7E98DE27F704}" type="datetime1">
              <a:rPr lang="he-IL" noProof="0" smtClean="0"/>
              <a:t>כ"ח שבט תשפ"ב</a:t>
            </a:fld>
            <a:endParaRPr lang="he-IL" noProof="0" dirty="0"/>
          </a:p>
        </p:txBody>
      </p:sp>
      <p:sp>
        <p:nvSpPr>
          <p:cNvPr id="5" name="מציין מיקום של מספר שקופית 4"/>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16069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3" name="מציין מיקום של כותרת תחתונה 2"/>
          <p:cNvSpPr>
            <a:spLocks noGrp="1"/>
          </p:cNvSpPr>
          <p:nvPr>
            <p:ph type="ftr" sz="quarter" idx="11"/>
          </p:nvPr>
        </p:nvSpPr>
        <p:spPr/>
        <p:txBody>
          <a:bodyPr rtlCol="1"/>
          <a:lstStyle/>
          <a:p>
            <a:pPr rtl="1"/>
            <a:r>
              <a:rPr lang="he-IL" noProof="0" dirty="0"/>
              <a:t>הוסף כותרת תחתונה</a:t>
            </a:r>
          </a:p>
        </p:txBody>
      </p:sp>
      <p:sp>
        <p:nvSpPr>
          <p:cNvPr id="2" name="מציין מיקום של תאריך 1"/>
          <p:cNvSpPr>
            <a:spLocks noGrp="1"/>
          </p:cNvSpPr>
          <p:nvPr>
            <p:ph type="dt" sz="half" idx="10"/>
          </p:nvPr>
        </p:nvSpPr>
        <p:spPr/>
        <p:txBody>
          <a:bodyPr rtlCol="1"/>
          <a:lstStyle/>
          <a:p>
            <a:pPr rtl="1"/>
            <a:fld id="{77292D9F-C466-4B13-973C-C5D6A77DA6F7}" type="datetime1">
              <a:rPr lang="he-IL" noProof="0" smtClean="0"/>
              <a:t>כ"ח שבט תשפ"ב</a:t>
            </a:fld>
            <a:endParaRPr lang="he-IL" noProof="0" dirty="0"/>
          </a:p>
        </p:txBody>
      </p:sp>
      <p:sp>
        <p:nvSpPr>
          <p:cNvPr id="4" name="מציין מיקום של מספר שקופית 3"/>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20693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nchor="b"/>
          <a:lstStyle>
            <a:lvl1pPr algn="r" rtl="1">
              <a:defRPr sz="3200"/>
            </a:lvl1pPr>
          </a:lstStyle>
          <a:p>
            <a:pPr rtl="1"/>
            <a:r>
              <a:rPr lang="he-IL" noProof="0"/>
              <a:t>לחץ כדי לערוך סגנון כותרת של תבנית בסיס</a:t>
            </a:r>
            <a:endParaRPr lang="he-IL" noProof="0" dirty="0"/>
          </a:p>
        </p:txBody>
      </p:sp>
      <p:sp>
        <p:nvSpPr>
          <p:cNvPr id="3" name="מציין מיקום תוכן 2"/>
          <p:cNvSpPr>
            <a:spLocks noGrp="1"/>
          </p:cNvSpPr>
          <p:nvPr>
            <p:ph idx="1"/>
          </p:nvPr>
        </p:nvSpPr>
        <p:spPr>
          <a:xfrm>
            <a:off x="1524000" y="1828800"/>
            <a:ext cx="5943600" cy="3476625"/>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2000"/>
            </a:lvl6pPr>
            <a:lvl7pPr algn="r" rtl="1">
              <a:defRPr sz="2000"/>
            </a:lvl7pPr>
            <a:lvl8pPr algn="r" rtl="1">
              <a:defRPr sz="2000"/>
            </a:lvl8pPr>
            <a:lvl9pPr algn="r" rtl="1">
              <a:defRPr sz="20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טקסט 3"/>
          <p:cNvSpPr>
            <a:spLocks noGrp="1"/>
          </p:cNvSpPr>
          <p:nvPr>
            <p:ph type="body" sz="half" idx="2"/>
          </p:nvPr>
        </p:nvSpPr>
        <p:spPr>
          <a:xfrm>
            <a:off x="7741920" y="1828800"/>
            <a:ext cx="2926080" cy="3476625"/>
          </a:xfrm>
        </p:spPr>
        <p:txBody>
          <a:bodyPr rtlCol="1">
            <a:normAutofit/>
          </a:bodyPr>
          <a:lstStyle>
            <a:lvl1pPr marL="0" indent="0" algn="r" rtl="1">
              <a:spcBef>
                <a:spcPts val="1200"/>
              </a:spcBef>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5E214FA4-6245-48AD-B8EC-109CE6A342BC}"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379080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תמונה עם כיתוב">
    <p:spTree>
      <p:nvGrpSpPr>
        <p:cNvPr id="1" name=""/>
        <p:cNvGrpSpPr/>
        <p:nvPr/>
      </p:nvGrpSpPr>
      <p:grpSpPr>
        <a:xfrm>
          <a:off x="0" y="0"/>
          <a:ext cx="0" cy="0"/>
          <a:chOff x="0" y="0"/>
          <a:chExt cx="0" cy="0"/>
        </a:xfrm>
      </p:grpSpPr>
      <p:sp>
        <p:nvSpPr>
          <p:cNvPr id="8" name="צורה חופשית 5"/>
          <p:cNvSpPr>
            <a:spLocks/>
          </p:cNvSpPr>
          <p:nvPr/>
        </p:nvSpPr>
        <p:spPr bwMode="gray">
          <a:xfrm>
            <a:off x="5867400"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2" name="כותרת 1"/>
          <p:cNvSpPr>
            <a:spLocks noGrp="1"/>
          </p:cNvSpPr>
          <p:nvPr>
            <p:ph type="title"/>
          </p:nvPr>
        </p:nvSpPr>
        <p:spPr/>
        <p:txBody>
          <a:bodyPr rtlCol="1" anchor="b"/>
          <a:lstStyle>
            <a:lvl1pPr algn="r" rtl="1">
              <a:defRPr sz="3200"/>
            </a:lvl1pPr>
          </a:lstStyle>
          <a:p>
            <a:pPr rtl="1"/>
            <a:r>
              <a:rPr lang="he-IL" noProof="0"/>
              <a:t>לחץ כדי לערוך סגנון כותרת של תבנית בסיס</a:t>
            </a:r>
            <a:endParaRPr lang="he-IL" noProof="0" dirty="0"/>
          </a:p>
        </p:txBody>
      </p:sp>
      <p:sp>
        <p:nvSpPr>
          <p:cNvPr id="12" name="מציין מיקום של תמונה 11" descr="מציין מיקום ריק להוספת תמונה. לחץ על מציין המיקום ובחר את התמונה שברצונך להוסיף"/>
          <p:cNvSpPr>
            <a:spLocks noGrp="1"/>
          </p:cNvSpPr>
          <p:nvPr>
            <p:ph type="pic" idx="1"/>
          </p:nvPr>
        </p:nvSpPr>
        <p:spPr>
          <a:xfrm>
            <a:off x="6069089"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1">
            <a:noAutofit/>
          </a:bodyPr>
          <a:lstStyle>
            <a:lvl1pPr marL="0" indent="0" algn="ctr" rtl="1">
              <a:buNone/>
              <a:defRPr sz="20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endParaRPr lang="he-IL" noProof="0" dirty="0"/>
          </a:p>
        </p:txBody>
      </p:sp>
      <p:sp>
        <p:nvSpPr>
          <p:cNvPr id="4" name="מציין מיקום טקסט 3"/>
          <p:cNvSpPr>
            <a:spLocks noGrp="1"/>
          </p:cNvSpPr>
          <p:nvPr>
            <p:ph type="body" sz="half" idx="2"/>
          </p:nvPr>
        </p:nvSpPr>
        <p:spPr>
          <a:xfrm>
            <a:off x="1524000" y="2245995"/>
            <a:ext cx="3657600" cy="2194560"/>
          </a:xfrm>
        </p:spPr>
        <p:txBody>
          <a:bodyPr rtlCol="1">
            <a:normAutofit/>
          </a:bodyPr>
          <a:lstStyle>
            <a:lvl1pPr marL="0" indent="0" algn="r" rtl="1">
              <a:spcBef>
                <a:spcPts val="1200"/>
              </a:spcBef>
              <a:buNone/>
              <a:defRPr sz="1800"/>
            </a:lvl1pPr>
            <a:lvl2pPr marL="457200" indent="0" algn="r" rtl="1">
              <a:buNone/>
              <a:defRPr sz="1400"/>
            </a:lvl2pPr>
            <a:lvl3pPr marL="914400" indent="0" algn="r" rtl="1">
              <a:buNone/>
              <a:defRPr sz="1200"/>
            </a:lvl3pPr>
            <a:lvl4pPr marL="1371600" indent="0" algn="r" rtl="1">
              <a:buNone/>
              <a:defRPr sz="1000"/>
            </a:lvl4pPr>
            <a:lvl5pPr marL="1828800" indent="0" algn="r" rtl="1">
              <a:buNone/>
              <a:defRPr sz="1000"/>
            </a:lvl5pPr>
            <a:lvl6pPr marL="2286000" indent="0" algn="r" rtl="1">
              <a:buNone/>
              <a:defRPr sz="1000"/>
            </a:lvl6pPr>
            <a:lvl7pPr marL="2743200" indent="0" algn="r" rtl="1">
              <a:buNone/>
              <a:defRPr sz="1000"/>
            </a:lvl7pPr>
            <a:lvl8pPr marL="3200400" indent="0" algn="r" rtl="1">
              <a:buNone/>
              <a:defRPr sz="1000"/>
            </a:lvl8pPr>
            <a:lvl9pPr marL="3657600" indent="0" algn="r" rtl="1">
              <a:buNone/>
              <a:defRPr sz="1000"/>
            </a:lvl9pPr>
          </a:lstStyle>
          <a:p>
            <a:pPr lvl="0" rtl="1"/>
            <a:r>
              <a:rPr lang="he-IL" noProof="0"/>
              <a:t>לחץ כדי לערוך סגנונות טקסט של תבנית בסיס</a:t>
            </a:r>
          </a:p>
        </p:txBody>
      </p:sp>
      <p:sp>
        <p:nvSpPr>
          <p:cNvPr id="6" name="מציין מיקום של כותרת תחתונה 5"/>
          <p:cNvSpPr>
            <a:spLocks noGrp="1"/>
          </p:cNvSpPr>
          <p:nvPr>
            <p:ph type="ftr" sz="quarter" idx="11"/>
          </p:nvPr>
        </p:nvSpPr>
        <p:spPr/>
        <p:txBody>
          <a:bodyPr rtlCol="1"/>
          <a:lstStyle/>
          <a:p>
            <a:pPr rtl="1"/>
            <a:r>
              <a:rPr lang="he-IL" noProof="0" dirty="0"/>
              <a:t>הוסף כותרת תחתונה</a:t>
            </a:r>
          </a:p>
        </p:txBody>
      </p:sp>
      <p:sp>
        <p:nvSpPr>
          <p:cNvPr id="5" name="מציין מיקום של תאריך 4"/>
          <p:cNvSpPr>
            <a:spLocks noGrp="1"/>
          </p:cNvSpPr>
          <p:nvPr>
            <p:ph type="dt" sz="half" idx="10"/>
          </p:nvPr>
        </p:nvSpPr>
        <p:spPr/>
        <p:txBody>
          <a:bodyPr rtlCol="1"/>
          <a:lstStyle/>
          <a:p>
            <a:pPr rtl="1"/>
            <a:fld id="{D27DDD1C-127A-4E03-823E-A72D3FE6241B}" type="datetime1">
              <a:rPr lang="he-IL" noProof="0" smtClean="0"/>
              <a:t>כ"ח שבט תשפ"ב</a:t>
            </a:fld>
            <a:endParaRPr lang="he-IL" noProof="0" dirty="0"/>
          </a:p>
        </p:txBody>
      </p:sp>
      <p:sp>
        <p:nvSpPr>
          <p:cNvPr id="7" name="מציין מיקום של מספר שקופית 6"/>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305714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שתי תמונות עם כיתוב">
    <p:spTree>
      <p:nvGrpSpPr>
        <p:cNvPr id="1" name=""/>
        <p:cNvGrpSpPr/>
        <p:nvPr/>
      </p:nvGrpSpPr>
      <p:grpSpPr>
        <a:xfrm>
          <a:off x="0" y="0"/>
          <a:ext cx="0" cy="0"/>
          <a:chOff x="0" y="0"/>
          <a:chExt cx="0" cy="0"/>
        </a:xfrm>
      </p:grpSpPr>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5" y="1716"/>
            <a:ext cx="12188952" cy="6856284"/>
          </a:xfrm>
          <a:prstGeom prst="rect">
            <a:avLst/>
          </a:prstGeom>
        </p:spPr>
      </p:pic>
      <p:sp>
        <p:nvSpPr>
          <p:cNvPr id="2" name="כותרת 1"/>
          <p:cNvSpPr>
            <a:spLocks noGrp="1"/>
          </p:cNvSpPr>
          <p:nvPr>
            <p:ph type="title"/>
          </p:nvPr>
        </p:nvSpPr>
        <p:spPr>
          <a:xfrm>
            <a:off x="3085981" y="5791200"/>
            <a:ext cx="8115419" cy="701674"/>
          </a:xfrm>
        </p:spPr>
        <p:txBody>
          <a:bodyPr vert="horz" lIns="91440" tIns="45720" rIns="91440" bIns="45720" rtlCol="1" anchor="b">
            <a:normAutofit/>
          </a:bodyPr>
          <a:lstStyle>
            <a:lvl1pPr algn="r" rtl="1">
              <a:defRPr lang="en-US" sz="2400">
                <a:solidFill>
                  <a:schemeClr val="accent1"/>
                </a:solidFill>
              </a:defRPr>
            </a:lvl1pPr>
          </a:lstStyle>
          <a:p>
            <a:pPr lvl="0" rtl="1"/>
            <a:r>
              <a:rPr lang="he-IL" noProof="0"/>
              <a:t>לחץ כדי לערוך סגנון כותרת של תבנית בסיס</a:t>
            </a:r>
            <a:endParaRPr lang="he-IL" noProof="0" dirty="0"/>
          </a:p>
        </p:txBody>
      </p:sp>
      <p:sp>
        <p:nvSpPr>
          <p:cNvPr id="7" name="צורה חופשית 5"/>
          <p:cNvSpPr>
            <a:spLocks/>
          </p:cNvSpPr>
          <p:nvPr/>
        </p:nvSpPr>
        <p:spPr bwMode="gray">
          <a:xfrm>
            <a:off x="27432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3"/>
          </p:nvPr>
        </p:nvSpPr>
        <p:spPr>
          <a:xfrm>
            <a:off x="29736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7" name="מציין מיקום טקסט 16"/>
          <p:cNvSpPr>
            <a:spLocks noGrp="1"/>
          </p:cNvSpPr>
          <p:nvPr>
            <p:ph type="body" sz="quarter" idx="14"/>
          </p:nvPr>
        </p:nvSpPr>
        <p:spPr>
          <a:xfrm>
            <a:off x="3085982" y="5181600"/>
            <a:ext cx="3566160" cy="493776"/>
          </a:xfrm>
        </p:spPr>
        <p:txBody>
          <a:bodyPr rtlCol="1">
            <a:normAutofit/>
          </a:bodyPr>
          <a:lstStyle>
            <a:lvl1pPr marL="0" indent="0" algn="r" rtl="1">
              <a:buNone/>
              <a:defRPr sz="18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
        <p:nvSpPr>
          <p:cNvPr id="18" name="צורה חופשית 5"/>
          <p:cNvSpPr>
            <a:spLocks/>
          </p:cNvSpPr>
          <p:nvPr/>
        </p:nvSpPr>
        <p:spPr bwMode="gray">
          <a:xfrm>
            <a:off x="72813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9" name="מציין מיקום של תמונה 18" descr="מציין מיקום ריק להוספת תמונה. לחץ על מציין המיקום ובחר את התמונה שברצונך להוסיף"/>
          <p:cNvSpPr>
            <a:spLocks noGrp="1"/>
          </p:cNvSpPr>
          <p:nvPr>
            <p:ph type="pic" sz="quarter" idx="15"/>
          </p:nvPr>
        </p:nvSpPr>
        <p:spPr>
          <a:xfrm>
            <a:off x="75117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20" name="מציין מיקום טקסט 16"/>
          <p:cNvSpPr>
            <a:spLocks noGrp="1"/>
          </p:cNvSpPr>
          <p:nvPr>
            <p:ph type="body" sz="quarter" idx="16"/>
          </p:nvPr>
        </p:nvSpPr>
        <p:spPr>
          <a:xfrm>
            <a:off x="7624115" y="5181600"/>
            <a:ext cx="3566160" cy="493776"/>
          </a:xfrm>
        </p:spPr>
        <p:txBody>
          <a:bodyPr rtlCol="1">
            <a:normAutofit/>
          </a:bodyPr>
          <a:lstStyle>
            <a:lvl1pPr marL="0" indent="0" algn="r" rtl="1">
              <a:buNone/>
              <a:defRPr sz="18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292098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שלוש תמונות עם כיתוב">
    <p:spTree>
      <p:nvGrpSpPr>
        <p:cNvPr id="1" name=""/>
        <p:cNvGrpSpPr/>
        <p:nvPr/>
      </p:nvGrpSpPr>
      <p:grpSpPr>
        <a:xfrm>
          <a:off x="0" y="0"/>
          <a:ext cx="0" cy="0"/>
          <a:chOff x="0" y="0"/>
          <a:chExt cx="0" cy="0"/>
        </a:xfrm>
      </p:grpSpPr>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55" y="1716"/>
            <a:ext cx="12188952" cy="6856284"/>
          </a:xfrm>
          <a:prstGeom prst="rect">
            <a:avLst/>
          </a:prstGeom>
        </p:spPr>
      </p:pic>
      <p:sp>
        <p:nvSpPr>
          <p:cNvPr id="2" name="כותרת 1"/>
          <p:cNvSpPr>
            <a:spLocks noGrp="1"/>
          </p:cNvSpPr>
          <p:nvPr>
            <p:ph type="title"/>
          </p:nvPr>
        </p:nvSpPr>
        <p:spPr>
          <a:xfrm>
            <a:off x="3048000" y="5305424"/>
            <a:ext cx="8104083" cy="579921"/>
          </a:xfrm>
        </p:spPr>
        <p:txBody>
          <a:bodyPr rtlCol="1">
            <a:normAutofit/>
          </a:bodyPr>
          <a:lstStyle>
            <a:lvl1pPr algn="r" rtl="1">
              <a:defRPr sz="2400">
                <a:solidFill>
                  <a:schemeClr val="accent1"/>
                </a:solidFill>
              </a:defRPr>
            </a:lvl1pPr>
          </a:lstStyle>
          <a:p>
            <a:pPr rtl="1"/>
            <a:r>
              <a:rPr lang="he-IL" noProof="0"/>
              <a:t>לחץ כדי לערוך סגנון כותרת של תבנית בסיס</a:t>
            </a:r>
            <a:endParaRPr lang="he-IL" noProof="0" dirty="0"/>
          </a:p>
        </p:txBody>
      </p:sp>
      <p:sp>
        <p:nvSpPr>
          <p:cNvPr id="7" name="צורה חופשית 5"/>
          <p:cNvSpPr>
            <a:spLocks/>
          </p:cNvSpPr>
          <p:nvPr/>
        </p:nvSpPr>
        <p:spPr bwMode="gray">
          <a:xfrm>
            <a:off x="6096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3"/>
          </p:nvPr>
        </p:nvSpPr>
        <p:spPr>
          <a:xfrm>
            <a:off x="6325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8" name="צורה חופשית 5"/>
          <p:cNvSpPr>
            <a:spLocks/>
          </p:cNvSpPr>
          <p:nvPr/>
        </p:nvSpPr>
        <p:spPr bwMode="gray">
          <a:xfrm>
            <a:off x="2800258"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9" name="מציין מיקום של תמונה 18" descr="מציין מיקום ריק להוספת תמונה. לחץ על מציין המיקום ובחר את התמונה שברצונך להוסיף"/>
          <p:cNvSpPr>
            <a:spLocks noGrp="1"/>
          </p:cNvSpPr>
          <p:nvPr>
            <p:ph type="pic" sz="quarter" idx="15"/>
          </p:nvPr>
        </p:nvSpPr>
        <p:spPr>
          <a:xfrm>
            <a:off x="2982410"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2" name="צורה חופשית 5"/>
          <p:cNvSpPr>
            <a:spLocks/>
          </p:cNvSpPr>
          <p:nvPr/>
        </p:nvSpPr>
        <p:spPr bwMode="gray">
          <a:xfrm>
            <a:off x="2800258"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3" name="מציין מיקום של תמונה 12" descr="מציין מיקום ריק להוספת תמונה. לחץ על מציין המיקום ובחר את התמונה שברצונך להוסיף"/>
          <p:cNvSpPr>
            <a:spLocks noGrp="1"/>
          </p:cNvSpPr>
          <p:nvPr>
            <p:ph type="pic" sz="quarter" idx="16"/>
          </p:nvPr>
        </p:nvSpPr>
        <p:spPr>
          <a:xfrm>
            <a:off x="2982410"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7" name="מציין מיקום טקסט 16"/>
          <p:cNvSpPr>
            <a:spLocks noGrp="1"/>
          </p:cNvSpPr>
          <p:nvPr>
            <p:ph type="body" sz="quarter" idx="14"/>
          </p:nvPr>
        </p:nvSpPr>
        <p:spPr>
          <a:xfrm>
            <a:off x="3048001" y="5919255"/>
            <a:ext cx="8104082" cy="497420"/>
          </a:xfrm>
        </p:spPr>
        <p:txBody>
          <a:bodyPr rtlCol="1">
            <a:normAutofit/>
          </a:bodyPr>
          <a:lstStyle>
            <a:lvl1pPr marL="0" indent="0" algn="r" rtl="1">
              <a:spcBef>
                <a:spcPts val="0"/>
              </a:spcBef>
              <a:buNone/>
              <a:defRPr sz="1600"/>
            </a:lvl1pPr>
            <a:lvl2pPr marL="0" indent="0" algn="r" rtl="1">
              <a:spcBef>
                <a:spcPts val="1200"/>
              </a:spcBef>
              <a:buNone/>
              <a:defRPr sz="1800"/>
            </a:lvl2pPr>
            <a:lvl3pPr marL="0" indent="0" algn="r" rtl="1">
              <a:spcBef>
                <a:spcPts val="1200"/>
              </a:spcBef>
              <a:buNone/>
              <a:defRPr sz="1800"/>
            </a:lvl3pPr>
            <a:lvl4pPr marL="0" indent="0" algn="r" rtl="1">
              <a:spcBef>
                <a:spcPts val="1200"/>
              </a:spcBef>
              <a:buNone/>
              <a:defRPr sz="1800"/>
            </a:lvl4pPr>
            <a:lvl5pPr marL="0" indent="0" algn="r" rtl="1">
              <a:spcBef>
                <a:spcPts val="1200"/>
              </a:spcBef>
              <a:buNone/>
              <a:defRPr sz="1800"/>
            </a:lvl5pPr>
          </a:lstStyle>
          <a:p>
            <a:pPr lvl="0" rtl="1"/>
            <a:r>
              <a:rPr lang="he-IL" noProof="0"/>
              <a:t>לחץ כדי לערוך סגנונות טקסט של תבנית בסיס</a:t>
            </a:r>
          </a:p>
        </p:txBody>
      </p:sp>
    </p:spTree>
    <p:extLst>
      <p:ext uri="{BB962C8B-B14F-4D97-AF65-F5344CB8AC3E}">
        <p14:creationId xmlns:p14="http://schemas.microsoft.com/office/powerpoint/2010/main" val="155156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חמש תמונות">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63" y="283"/>
            <a:ext cx="12188952" cy="6859715"/>
          </a:xfrm>
          <a:prstGeom prst="rect">
            <a:avLst/>
          </a:prstGeom>
        </p:spPr>
      </p:pic>
      <p:sp>
        <p:nvSpPr>
          <p:cNvPr id="2" name="כותרת 1"/>
          <p:cNvSpPr>
            <a:spLocks noGrp="1"/>
          </p:cNvSpPr>
          <p:nvPr>
            <p:ph type="title"/>
          </p:nvPr>
        </p:nvSpPr>
        <p:spPr>
          <a:xfrm>
            <a:off x="228600" y="365126"/>
            <a:ext cx="2133600" cy="1539874"/>
          </a:xfrm>
        </p:spPr>
        <p:txBody>
          <a:bodyPr vert="horz" lIns="91440" tIns="45720" rIns="91440" bIns="45720" rtlCol="1" anchor="b">
            <a:normAutofit/>
          </a:bodyPr>
          <a:lstStyle>
            <a:lvl1pPr algn="r" rtl="1">
              <a:defRPr lang="en-US" sz="2400">
                <a:solidFill>
                  <a:schemeClr val="accent1"/>
                </a:solidFill>
              </a:defRPr>
            </a:lvl1pPr>
          </a:lstStyle>
          <a:p>
            <a:pPr lvl="0" rtl="1"/>
            <a:r>
              <a:rPr lang="he-IL" noProof="0"/>
              <a:t>לחץ כדי לערוך סגנון כותרת של תבנית בסיס</a:t>
            </a:r>
            <a:endParaRPr lang="he-IL" noProof="0" dirty="0"/>
          </a:p>
        </p:txBody>
      </p:sp>
      <p:sp>
        <p:nvSpPr>
          <p:cNvPr id="8" name="צורה חופשית 5"/>
          <p:cNvSpPr>
            <a:spLocks/>
          </p:cNvSpPr>
          <p:nvPr/>
        </p:nvSpPr>
        <p:spPr bwMode="gray">
          <a:xfrm>
            <a:off x="2438400"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9" name="מציין מיקום של תמונה 8" descr="מציין מיקום ריק להוספת תמונה. לחץ על מציין המיקום ובחר את התמונה שברצונך להוסיף"/>
          <p:cNvSpPr>
            <a:spLocks noGrp="1"/>
          </p:cNvSpPr>
          <p:nvPr>
            <p:ph type="pic" sz="quarter" idx="13"/>
          </p:nvPr>
        </p:nvSpPr>
        <p:spPr>
          <a:xfrm>
            <a:off x="2680302"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0" name="צורה חופשית 5"/>
          <p:cNvSpPr>
            <a:spLocks/>
          </p:cNvSpPr>
          <p:nvPr/>
        </p:nvSpPr>
        <p:spPr bwMode="gray">
          <a:xfrm>
            <a:off x="8001000"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1" name="מציין מיקום של תמונה 10" descr="מציין מיקום ריק להוספת תמונה. לחץ על מציין המיקום ובחר את התמונה שברצונך להוסיף"/>
          <p:cNvSpPr>
            <a:spLocks noGrp="1"/>
          </p:cNvSpPr>
          <p:nvPr>
            <p:ph type="pic" sz="quarter" idx="15"/>
          </p:nvPr>
        </p:nvSpPr>
        <p:spPr>
          <a:xfrm>
            <a:off x="8197834"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2" name="צורה חופשית 5"/>
          <p:cNvSpPr>
            <a:spLocks/>
          </p:cNvSpPr>
          <p:nvPr/>
        </p:nvSpPr>
        <p:spPr bwMode="gray">
          <a:xfrm>
            <a:off x="8001000"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3" name="מציין מיקום של תמונה 12" descr="מציין מיקום ריק להוספת תמונה. לחץ על מציין המיקום ובחר את התמונה שברצונך להוסיף"/>
          <p:cNvSpPr>
            <a:spLocks noGrp="1"/>
          </p:cNvSpPr>
          <p:nvPr>
            <p:ph type="pic" sz="quarter" idx="16"/>
          </p:nvPr>
        </p:nvSpPr>
        <p:spPr>
          <a:xfrm>
            <a:off x="8197834"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14" name="צורה חופשית 5"/>
          <p:cNvSpPr>
            <a:spLocks/>
          </p:cNvSpPr>
          <p:nvPr/>
        </p:nvSpPr>
        <p:spPr bwMode="gray">
          <a:xfrm>
            <a:off x="8001000"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15" name="מציין מיקום של תמונה 14" descr="מציין מיקום ריק להוספת תמונה. לחץ על מציין המיקום ובחר את התמונה שברצונך להוסיף"/>
          <p:cNvSpPr>
            <a:spLocks noGrp="1"/>
          </p:cNvSpPr>
          <p:nvPr>
            <p:ph type="pic" sz="quarter" idx="17"/>
          </p:nvPr>
        </p:nvSpPr>
        <p:spPr>
          <a:xfrm>
            <a:off x="8197834"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1">
            <a:noAutofit/>
          </a:bodyPr>
          <a:lstStyle>
            <a:lvl1pPr marL="0" indent="0" algn="ctr" rtl="1">
              <a:buNone/>
              <a:defRPr/>
            </a:lvl1pPr>
          </a:lstStyle>
          <a:p>
            <a:pPr rtl="1"/>
            <a:r>
              <a:rPr lang="he-IL" noProof="0"/>
              <a:t>לחץ על הסמל כדי להוסיף תמונה</a:t>
            </a:r>
            <a:endParaRPr lang="he-IL" noProof="0" dirty="0"/>
          </a:p>
        </p:txBody>
      </p:sp>
      <p:sp>
        <p:nvSpPr>
          <p:cNvPr id="20" name="צורה חופשית 5"/>
          <p:cNvSpPr>
            <a:spLocks/>
          </p:cNvSpPr>
          <p:nvPr/>
        </p:nvSpPr>
        <p:spPr bwMode="gray">
          <a:xfrm>
            <a:off x="2438400"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1" anchor="t" anchorCtr="0" compatLnSpc="1">
            <a:prstTxWarp prst="textNoShape">
              <a:avLst/>
            </a:prstTxWarp>
          </a:bodyPr>
          <a:lstStyle/>
          <a:p>
            <a:pPr rtl="1"/>
            <a:endParaRPr lang="he-IL" noProof="0" dirty="0"/>
          </a:p>
        </p:txBody>
      </p:sp>
      <p:sp>
        <p:nvSpPr>
          <p:cNvPr id="21" name="מציין מיקום של תמונה 20" descr="מציין מיקום ריק להוספת תמונה. לחץ על מציין המיקום ובחר את התמונה שברצונך להוסיף"/>
          <p:cNvSpPr>
            <a:spLocks noGrp="1"/>
          </p:cNvSpPr>
          <p:nvPr>
            <p:ph type="pic" sz="quarter" idx="18"/>
          </p:nvPr>
        </p:nvSpPr>
        <p:spPr>
          <a:xfrm>
            <a:off x="2680302"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1">
            <a:noAutofit/>
          </a:bodyPr>
          <a:lstStyle>
            <a:lvl1pPr marL="0" indent="0" algn="ctr" rtl="1">
              <a:buNone/>
              <a:defRPr/>
            </a:lvl1pPr>
          </a:lstStyle>
          <a:p>
            <a:pPr rtl="1"/>
            <a:r>
              <a:rPr lang="he-IL" noProof="0"/>
              <a:t>לחץ על הסמל כדי להוסיף תמונה</a:t>
            </a:r>
            <a:endParaRPr lang="he-IL" noProof="0" dirty="0"/>
          </a:p>
        </p:txBody>
      </p:sp>
    </p:spTree>
    <p:extLst>
      <p:ext uri="{BB962C8B-B14F-4D97-AF65-F5344CB8AC3E}">
        <p14:creationId xmlns:p14="http://schemas.microsoft.com/office/powerpoint/2010/main" val="39764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rot="10800000">
            <a:off x="1524000" y="1828800"/>
            <a:ext cx="9144000" cy="3474720"/>
          </a:xfrm>
        </p:spPr>
        <p:txBody>
          <a:bodyPr vert="eaVert"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1D326E81-B666-4C04-AF75-A1B668ED87FD}"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59663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1600201" y="365125"/>
            <a:ext cx="1828799" cy="4940300"/>
          </a:xfrm>
        </p:spPr>
        <p:txBody>
          <a:bodyPr vert="eaVert" rtlCol="1"/>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rot="10800000">
            <a:off x="3810000" y="365125"/>
            <a:ext cx="6858000" cy="4940300"/>
          </a:xfrm>
        </p:spPr>
        <p:txBody>
          <a:bodyPr vert="eaVert" rtlCol="1"/>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r>
              <a:rPr lang="he-IL" noProof="0" dirty="0"/>
              <a:t>הוסף כותרת תחתונה</a:t>
            </a:r>
          </a:p>
        </p:txBody>
      </p:sp>
      <p:sp>
        <p:nvSpPr>
          <p:cNvPr id="4" name="מציין מיקום של תאריך 3"/>
          <p:cNvSpPr>
            <a:spLocks noGrp="1"/>
          </p:cNvSpPr>
          <p:nvPr>
            <p:ph type="dt" sz="half" idx="10"/>
          </p:nvPr>
        </p:nvSpPr>
        <p:spPr/>
        <p:txBody>
          <a:bodyPr rtlCol="1"/>
          <a:lstStyle/>
          <a:p>
            <a:pPr rtl="1"/>
            <a:fld id="{39A9D08E-56CC-44FA-9241-3F7B8A8E2A95}" type="datetime1">
              <a:rPr lang="he-IL" noProof="0" smtClean="0"/>
              <a:t>כ"ח שבט תשפ"ב</a:t>
            </a:fld>
            <a:endParaRPr lang="he-IL" noProof="0" dirty="0"/>
          </a:p>
        </p:txBody>
      </p:sp>
      <p:sp>
        <p:nvSpPr>
          <p:cNvPr id="6" name="מציין מיקום של מספר שקופית 5"/>
          <p:cNvSpPr>
            <a:spLocks noGrp="1"/>
          </p:cNvSpPr>
          <p:nvPr>
            <p:ph type="sldNum" sz="quarter" idx="12"/>
          </p:nvPr>
        </p:nvSpPr>
        <p:spPr/>
        <p:txBody>
          <a:bodyPr rtlCol="1"/>
          <a:lstStyle/>
          <a:p>
            <a:pPr rtl="1"/>
            <a:fld id="{289D71E3-7D81-4C24-B9D8-6B108755C64C}" type="slidenum">
              <a:rPr lang="he-IL" noProof="0" smtClean="0"/>
              <a:t>‹#›</a:t>
            </a:fld>
            <a:endParaRPr lang="he-IL" noProof="0" dirty="0"/>
          </a:p>
        </p:txBody>
      </p:sp>
    </p:spTree>
    <p:extLst>
      <p:ext uri="{BB962C8B-B14F-4D97-AF65-F5344CB8AC3E}">
        <p14:creationId xmlns:p14="http://schemas.microsoft.com/office/powerpoint/2010/main" val="169149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1/31/2022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94153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D5E1BBF9-8BEF-4353-BA68-30AAF9EBD8D8}"/>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13" name="מלבן 12">
            <a:extLst>
              <a:ext uri="{FF2B5EF4-FFF2-40B4-BE49-F238E27FC236}">
                <a16:creationId xmlns:a16="http://schemas.microsoft.com/office/drawing/2014/main" id="{5B941C21-2A5D-4912-AB06-1BB0C0EB6AE1}"/>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71837" y="607392"/>
            <a:ext cx="3161963" cy="1645920"/>
          </a:xfrm>
        </p:spPr>
        <p:txBody>
          <a:bodyPr rtlCol="1" anchor="b">
            <a:normAutofit/>
          </a:bodyPr>
          <a:lstStyle>
            <a:lvl1pPr algn="r" defTabSz="914400" rtl="1"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4648200" y="609600"/>
            <a:ext cx="6858000" cy="5334000"/>
          </a:xfrm>
        </p:spPr>
        <p:txBody>
          <a:bodyPr rtlCol="1"/>
          <a:lstStyle>
            <a:lvl1pPr algn="r" rtl="1">
              <a:defRPr sz="19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טקסט 3"/>
          <p:cNvSpPr>
            <a:spLocks noGrp="1"/>
          </p:cNvSpPr>
          <p:nvPr>
            <p:ph type="body" sz="half" idx="2"/>
          </p:nvPr>
        </p:nvSpPr>
        <p:spPr>
          <a:xfrm flipH="1">
            <a:off x="571837" y="2336800"/>
            <a:ext cx="3161963" cy="3606800"/>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8" name="מציין מיקום של תאריך 7"/>
          <p:cNvSpPr>
            <a:spLocks noGrp="1"/>
          </p:cNvSpPr>
          <p:nvPr>
            <p:ph type="dt" sz="half" idx="10"/>
          </p:nvPr>
        </p:nvSpPr>
        <p:spPr>
          <a:xfrm flipH="1">
            <a:off x="4648200" y="6035040"/>
            <a:ext cx="1955800" cy="365760"/>
          </a:xfrm>
        </p:spPr>
        <p:txBody>
          <a:bodyPr rtlCol="1"/>
          <a:lstStyle>
            <a:lvl1pPr algn="r" rtl="1">
              <a:defRPr>
                <a:solidFill>
                  <a:schemeClr val="tx1">
                    <a:lumMod val="85000"/>
                    <a:lumOff val="15000"/>
                  </a:schemeClr>
                </a:solidFill>
              </a:defRPr>
            </a:lvl1pPr>
          </a:lstStyle>
          <a:p>
            <a:pPr rtl="1"/>
            <a:fld id="{A177B91D-4277-4997-971F-08A00B31D816}" type="datetime1">
              <a:rPr lang="he-IL" smtClean="0"/>
              <a:t>כ"ד שבט תשפ"ב</a:t>
            </a:fld>
            <a:endParaRPr lang="en-US"/>
          </a:p>
        </p:txBody>
      </p:sp>
      <p:sp>
        <p:nvSpPr>
          <p:cNvPr id="9" name="מציין מיקום של כותרת תחתונה 8"/>
          <p:cNvSpPr>
            <a:spLocks noGrp="1"/>
          </p:cNvSpPr>
          <p:nvPr>
            <p:ph type="ftr" sz="quarter" idx="11"/>
          </p:nvPr>
        </p:nvSpPr>
        <p:spPr>
          <a:xfrm flipH="1">
            <a:off x="6921499" y="6035040"/>
            <a:ext cx="4584700" cy="365760"/>
          </a:xfrm>
        </p:spPr>
        <p:txBody>
          <a:bodyPr rtlCol="1"/>
          <a:lstStyle>
            <a:lvl1pPr algn="r" rtl="1">
              <a:defRPr/>
            </a:lvl1pPr>
          </a:lstStyle>
          <a:p>
            <a:pPr rtl="1"/>
            <a:endParaRPr lang="en-US"/>
          </a:p>
        </p:txBody>
      </p:sp>
      <p:sp>
        <p:nvSpPr>
          <p:cNvPr id="11" name="מציין מיקום של מספר שקופית 10"/>
          <p:cNvSpPr>
            <a:spLocks noGrp="1"/>
          </p:cNvSpPr>
          <p:nvPr>
            <p:ph type="sldNum" sz="quarter" idx="12"/>
          </p:nvPr>
        </p:nvSpPr>
        <p:spPr>
          <a:xfrm flipH="1">
            <a:off x="571837" y="6035040"/>
            <a:ext cx="1223435" cy="36576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65032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F7F47CF-67C9-420C-80A5-E2069FF0C2DF}"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71585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127225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Content Placeholder 3"/>
          <p:cNvSpPr>
            <a:spLocks noGrp="1"/>
          </p:cNvSpPr>
          <p:nvPr>
            <p:ph sz="quarter" idx="13"/>
          </p:nvPr>
        </p:nvSpPr>
        <p:spPr>
          <a:xfrm>
            <a:off x="685802" y="2861733"/>
            <a:ext cx="5088712" cy="2512852"/>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3" name="Content Placeholder 5"/>
          <p:cNvSpPr>
            <a:spLocks noGrp="1"/>
          </p:cNvSpPr>
          <p:nvPr>
            <p:ph sz="quarter" idx="14"/>
          </p:nvPr>
        </p:nvSpPr>
        <p:spPr>
          <a:xfrm>
            <a:off x="5993969" y="2861733"/>
            <a:ext cx="5088713" cy="2512852"/>
          </a:xfrm>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5628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601397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449444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0C3BFE2-83B7-4B0A-B9D3-AB28331082B3}"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552305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2EF78E3-FDA3-4D28-AAA2-0B81F349A39D}"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55533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41D2AC3-6A0B-4169-B1EA-E3AE8B351BDD}"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337236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D4B9363-8B87-41B7-9F8E-64519CBB8F34}"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4406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687CA98-D9C7-497F-A1DA-7D22F8753BCE}"/>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4267200" y="237744"/>
            <a:ext cx="7696201" cy="6382512"/>
          </a:xfrm>
          <a:solidFill>
            <a:schemeClr val="accent1">
              <a:lumMod val="60000"/>
              <a:lumOff val="40000"/>
            </a:schemeClr>
          </a:solidFill>
          <a:ln>
            <a:noFill/>
          </a:ln>
        </p:spPr>
        <p:txBody>
          <a:bodyPr rtlCol="1" anchor="t"/>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a:t>לחץ על הסמל כדי להוסיף תמונה</a:t>
            </a:r>
            <a:endParaRPr lang="en-US" dirty="0"/>
          </a:p>
        </p:txBody>
      </p:sp>
      <p:sp>
        <p:nvSpPr>
          <p:cNvPr id="5" name="מציין מיקום של תאריך 4"/>
          <p:cNvSpPr>
            <a:spLocks noGrp="1"/>
          </p:cNvSpPr>
          <p:nvPr>
            <p:ph type="dt" sz="half" idx="10"/>
          </p:nvPr>
        </p:nvSpPr>
        <p:spPr>
          <a:xfrm flipH="1">
            <a:off x="4457700" y="6035040"/>
            <a:ext cx="2071963" cy="365760"/>
          </a:xfrm>
        </p:spPr>
        <p:txBody>
          <a:bodyPr rtlCol="1"/>
          <a:lstStyle>
            <a:lvl1pPr algn="r" rtl="1">
              <a:defRPr b="1">
                <a:solidFill>
                  <a:srgbClr val="FFFFFF"/>
                </a:solidFill>
                <a:effectLst>
                  <a:outerShdw blurRad="19050" dist="6350" dir="2700000" algn="tl" rotWithShape="0">
                    <a:prstClr val="black">
                      <a:alpha val="40000"/>
                    </a:prstClr>
                  </a:outerShdw>
                </a:effectLst>
              </a:defRPr>
            </a:lvl1pPr>
          </a:lstStyle>
          <a:p>
            <a:pPr rtl="1"/>
            <a:fld id="{C5447206-BEB7-4694-8BE2-489006A54066}" type="datetime1">
              <a:rPr lang="he-IL" smtClean="0"/>
              <a:t>כ"ד שבט תשפ"ב</a:t>
            </a:fld>
            <a:endParaRPr lang="en-US" dirty="0"/>
          </a:p>
        </p:txBody>
      </p:sp>
      <p:sp>
        <p:nvSpPr>
          <p:cNvPr id="6" name="מציין מיקום של כותרת תחתונה 5"/>
          <p:cNvSpPr>
            <a:spLocks noGrp="1"/>
          </p:cNvSpPr>
          <p:nvPr>
            <p:ph type="ftr" sz="quarter" idx="11"/>
          </p:nvPr>
        </p:nvSpPr>
        <p:spPr>
          <a:xfrm flipH="1">
            <a:off x="6991350" y="6035040"/>
            <a:ext cx="4588002" cy="365760"/>
          </a:xfrm>
        </p:spPr>
        <p:txBody>
          <a:bodyPr rtlCol="1"/>
          <a:lstStyle>
            <a:lvl1pPr marL="0" algn="r" defTabSz="914400" rtl="1"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r" rtl="1"/>
            <a:endParaRPr lang="en-US"/>
          </a:p>
        </p:txBody>
      </p:sp>
      <p:sp>
        <p:nvSpPr>
          <p:cNvPr id="7" name="מציין מיקום של מספר שקופית 6"/>
          <p:cNvSpPr>
            <a:spLocks noGrp="1"/>
          </p:cNvSpPr>
          <p:nvPr>
            <p:ph type="sldNum" sz="quarter" idx="12"/>
          </p:nvPr>
        </p:nvSpPr>
        <p:spPr>
          <a:xfrm flipH="1">
            <a:off x="569976" y="6035040"/>
            <a:ext cx="1225296" cy="365760"/>
          </a:xfrm>
        </p:spPr>
        <p:txBody>
          <a:bodyPr rtlCol="1"/>
          <a:lstStyle>
            <a:lvl1pPr algn="r" rtl="1">
              <a:defRPr/>
            </a:lvl1pPr>
          </a:lstStyle>
          <a:p>
            <a:pPr rtl="1"/>
            <a:fld id="{34B7E4EF-A1BD-40F4-AB7B-04F084DD991D}" type="slidenum">
              <a:rPr lang="en-US" smtClean="0"/>
              <a:pPr/>
              <a:t>‹#›</a:t>
            </a:fld>
            <a:endParaRPr lang="en-US"/>
          </a:p>
        </p:txBody>
      </p:sp>
      <p:sp>
        <p:nvSpPr>
          <p:cNvPr id="12" name="מלבן 11">
            <a:extLst>
              <a:ext uri="{FF2B5EF4-FFF2-40B4-BE49-F238E27FC236}">
                <a16:creationId xmlns:a16="http://schemas.microsoft.com/office/drawing/2014/main" id="{F8B3D8CC-BB13-41A5-8F34-B8E84A4F9534}"/>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69976" y="603504"/>
            <a:ext cx="3144774" cy="1645920"/>
          </a:xfrm>
        </p:spPr>
        <p:txBody>
          <a:bodyPr rtlCol="1" anchor="b">
            <a:noAutofit/>
          </a:bodyPr>
          <a:lstStyle>
            <a:lvl1pPr algn="r" rtl="1">
              <a:lnSpc>
                <a:spcPct val="100000"/>
              </a:lnSpc>
              <a:defRPr sz="3200" b="0">
                <a:solidFill>
                  <a:schemeClr val="tx1"/>
                </a:solidFill>
                <a:latin typeface="+mj-lt"/>
              </a:defRPr>
            </a:lvl1pPr>
          </a:lstStyle>
          <a:p>
            <a:pPr rtl="1"/>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flipH="1">
            <a:off x="569976" y="2386584"/>
            <a:ext cx="3144774" cy="3511296"/>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Tree>
    <p:extLst>
      <p:ext uri="{BB962C8B-B14F-4D97-AF65-F5344CB8AC3E}">
        <p14:creationId xmlns:p14="http://schemas.microsoft.com/office/powerpoint/2010/main" val="26782230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AEF5746-5284-4951-9F37-7AE924EDBCB7}"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25256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02398B29-7265-4A65-A2A4-6703C057B7C1}"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46193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28FBA082-94DF-4C4B-A041-6624924AB0A8}"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8735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27686C4-3AB5-4E0C-86CA-FB108C350AA9}"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243225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he-IL"/>
              <a:t>לחץ כדי לערוך סגנון כותרת של תבנית בסיס</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539856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he-IL"/>
              <a:t>לחץ כדי לערוך סגנון כותרת של תבנית בסיס</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1285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309528498"/>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41339859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1160EA64-D806-43AC-9DF2-F8C432F32B4C}"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239282853"/>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1/30/2022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4739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5.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0.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2.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9.jp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מלבן 8">
            <a:extLst>
              <a:ext uri="{FF2B5EF4-FFF2-40B4-BE49-F238E27FC236}">
                <a16:creationId xmlns:a16="http://schemas.microsoft.com/office/drawing/2014/main" id="{1E94681D-2A4C-4A8D-B9B5-31D440D0328D}"/>
              </a:ext>
            </a:extLst>
          </p:cNvPr>
          <p:cNvSpPr/>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מלבן 6"/>
          <p:cNvSpPr/>
          <p:nvPr/>
        </p:nvSpPr>
        <p:spPr>
          <a:xfrm flipH="1">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מלבן 7"/>
          <p:cNvSpPr/>
          <p:nvPr/>
        </p:nvSpPr>
        <p:spPr>
          <a:xfrm flipH="1">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מציין מיקום של כותרת 1"/>
          <p:cNvSpPr>
            <a:spLocks noGrp="1"/>
          </p:cNvSpPr>
          <p:nvPr>
            <p:ph type="title"/>
          </p:nvPr>
        </p:nvSpPr>
        <p:spPr>
          <a:xfrm flipH="1">
            <a:off x="1066800" y="642594"/>
            <a:ext cx="10058400" cy="1371600"/>
          </a:xfrm>
          <a:prstGeom prst="rect">
            <a:avLst/>
          </a:prstGeom>
        </p:spPr>
        <p:txBody>
          <a:bodyPr vert="horz" lIns="91440" tIns="45720" rIns="91440" bIns="45720" rtlCol="1" anchor="ctr">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66800" y="2103120"/>
            <a:ext cx="10058400" cy="3849624"/>
          </a:xfrm>
          <a:prstGeom prst="rect">
            <a:avLst/>
          </a:prstGeom>
        </p:spPr>
        <p:txBody>
          <a:bodyPr vert="horz" lIns="91440" tIns="45720" rIns="91440" bIns="45720" rtlCol="1">
            <a:normAutofit/>
          </a:bodyPr>
          <a:lstStyle/>
          <a:p>
            <a:pPr lvl="0" rtl="1"/>
            <a:r>
              <a:rPr lang="he" dirty="0"/>
              <a:t>לחץ כדי לערוך סגנונות טקסט של תבנית 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של תאריך 3"/>
          <p:cNvSpPr>
            <a:spLocks noGrp="1"/>
          </p:cNvSpPr>
          <p:nvPr>
            <p:ph type="dt" sz="half" idx="2"/>
          </p:nvPr>
        </p:nvSpPr>
        <p:spPr>
          <a:xfrm flipH="1">
            <a:off x="2042161" y="6035040"/>
            <a:ext cx="2893045"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F7F10649-3B66-4FAF-A227-F0AA5C25BF42}" type="datetime1">
              <a:rPr lang="he-IL" smtClean="0"/>
              <a:t>כ"ד שבט תשפ"ב</a:t>
            </a:fld>
            <a:endParaRPr lang="en-US" dirty="0"/>
          </a:p>
        </p:txBody>
      </p:sp>
      <p:sp>
        <p:nvSpPr>
          <p:cNvPr id="5" name="מציין מיקום של כותרת תחתונה 4"/>
          <p:cNvSpPr>
            <a:spLocks noGrp="1"/>
          </p:cNvSpPr>
          <p:nvPr>
            <p:ph type="ftr" sz="quarter" idx="3"/>
          </p:nvPr>
        </p:nvSpPr>
        <p:spPr>
          <a:xfrm flipH="1">
            <a:off x="5308600" y="6035040"/>
            <a:ext cx="5816600" cy="365760"/>
          </a:xfrm>
          <a:prstGeom prst="rect">
            <a:avLst/>
          </a:prstGeom>
        </p:spPr>
        <p:txBody>
          <a:bodyPr vert="horz" lIns="91440" tIns="45720" rIns="91440" bIns="45720" rtlCol="1" anchor="b"/>
          <a:lstStyle>
            <a:lvl1pPr algn="r" rtl="1">
              <a:defRPr sz="80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1066800" y="6035040"/>
            <a:ext cx="838200"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r" defTabSz="914400" rtl="1" eaLnBrk="1" latinLnBrk="0" hangingPunct="1">
        <a:lnSpc>
          <a:spcPct val="90000"/>
        </a:lnSpc>
        <a:spcBef>
          <a:spcPct val="0"/>
        </a:spcBef>
        <a:buNone/>
        <a:defRPr lang="en-US" sz="3800" i="0" kern="1200" cap="none" spc="0" baseline="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182880" indent="-182880" algn="r" defTabSz="914400" rtl="1"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r>
              <a:rPr lang="he-IL"/>
              <a:t>כ"ד שבט תשפ"ב</a:t>
            </a:r>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957533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p:txStyles>
    <p:titleStyle>
      <a:lvl1pPr algn="l" defTabSz="457200" rtl="1" eaLnBrk="1" latinLnBrk="0" hangingPunct="1">
        <a:spcBef>
          <a:spcPct val="0"/>
        </a:spcBef>
        <a:buNone/>
        <a:defRPr sz="4000" b="1" kern="1200">
          <a:solidFill>
            <a:srgbClr val="FEFEFE"/>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1/26/2022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074209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974222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2133" y="0"/>
            <a:ext cx="12189867" cy="6858000"/>
          </a:xfrm>
          <a:prstGeom prst="rect">
            <a:avLst/>
          </a:prstGeom>
        </p:spPr>
      </p:pic>
      <p:sp>
        <p:nvSpPr>
          <p:cNvPr id="8" name="Rectangle 7"/>
          <p:cNvSpPr/>
          <p:nvPr/>
        </p:nvSpPr>
        <p:spPr>
          <a:xfrm flipH="1">
            <a:off x="11227826"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flipH="1">
            <a:off x="1621861" y="808056"/>
            <a:ext cx="7958331" cy="1077229"/>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flipH="1">
            <a:off x="1621861" y="2052116"/>
            <a:ext cx="7796540" cy="399782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16200000" flipH="1">
            <a:off x="10339336" y="5270604"/>
            <a:ext cx="2662729" cy="182880"/>
          </a:xfrm>
          <a:prstGeom prst="rect">
            <a:avLst/>
          </a:prstGeom>
        </p:spPr>
        <p:txBody>
          <a:bodyPr vert="horz" lIns="91440" tIns="18288" rIns="91440" bIns="45720" rtlCol="0" anchor="t"/>
          <a:lstStyle>
            <a:lvl1pPr algn="l" rtl="1">
              <a:defRPr sz="800">
                <a:solidFill>
                  <a:schemeClr val="tx1">
                    <a:tint val="75000"/>
                  </a:schemeClr>
                </a:solidFill>
                <a:latin typeface="+mn-lt"/>
              </a:defRPr>
            </a:lvl1pPr>
          </a:lstStyle>
          <a:p>
            <a:fld id="{3CBC1C18-307B-4F68-A007-B5B542270E8D}" type="datetimeFigureOut">
              <a:rPr lang="en-US" smtClean="0"/>
              <a:pPr/>
              <a:t>1/26/2022</a:t>
            </a:fld>
            <a:endParaRPr lang="en-US" dirty="0"/>
          </a:p>
        </p:txBody>
      </p:sp>
      <p:sp>
        <p:nvSpPr>
          <p:cNvPr id="5" name="Footer Placeholder 4"/>
          <p:cNvSpPr>
            <a:spLocks noGrp="1"/>
          </p:cNvSpPr>
          <p:nvPr>
            <p:ph type="ftr" sz="quarter" idx="3"/>
          </p:nvPr>
        </p:nvSpPr>
        <p:spPr>
          <a:xfrm rot="16200000" flipH="1">
            <a:off x="8543778" y="3661144"/>
            <a:ext cx="5885352" cy="179176"/>
          </a:xfrm>
          <a:prstGeom prst="rect">
            <a:avLst/>
          </a:prstGeom>
        </p:spPr>
        <p:txBody>
          <a:bodyPr vert="horz" lIns="91440" tIns="45720" rIns="91440" bIns="18288" rtlCol="0" anchor="b"/>
          <a:lstStyle>
            <a:lvl1pPr algn="l" rtl="1">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flipH="1">
            <a:off x="11396866" y="164592"/>
            <a:ext cx="636727" cy="322851"/>
          </a:xfrm>
          <a:prstGeom prst="rect">
            <a:avLst/>
          </a:prstGeom>
        </p:spPr>
        <p:txBody>
          <a:bodyPr vert="horz" lIns="91440" tIns="45720" rIns="45720" bIns="45720" rtlCol="0" anchor="ctr"/>
          <a:lstStyle>
            <a:lvl1pPr algn="l" rtl="1">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flipH="1">
            <a:off x="1118423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493294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1"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r"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תמונה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flipH="1">
            <a:off x="0" y="0"/>
            <a:ext cx="12188826" cy="6858000"/>
          </a:xfrm>
          <a:prstGeom prst="rect">
            <a:avLst/>
          </a:prstGeom>
        </p:spPr>
      </p:pic>
      <p:sp>
        <p:nvSpPr>
          <p:cNvPr id="2" name="מציין מיקום של כותרת 1"/>
          <p:cNvSpPr>
            <a:spLocks noGrp="1"/>
          </p:cNvSpPr>
          <p:nvPr>
            <p:ph type="title"/>
          </p:nvPr>
        </p:nvSpPr>
        <p:spPr>
          <a:xfrm>
            <a:off x="1524000" y="365126"/>
            <a:ext cx="9829800" cy="1082674"/>
          </a:xfrm>
          <a:prstGeom prst="rect">
            <a:avLst/>
          </a:prstGeom>
        </p:spPr>
        <p:txBody>
          <a:bodyPr vert="horz" lIns="91440" tIns="45720" rIns="91440" bIns="45720" rtlCol="1" anchor="b">
            <a:normAutofit/>
          </a:bodyPr>
          <a:lstStyle/>
          <a:p>
            <a:pPr rtl="1"/>
            <a:r>
              <a:rPr lang="he-IL" noProof="0" dirty="0"/>
              <a:t>לחץ כדי לערוך סגנון כותרת של תבנית בסיס</a:t>
            </a:r>
          </a:p>
        </p:txBody>
      </p:sp>
      <p:sp>
        <p:nvSpPr>
          <p:cNvPr id="3" name="מציין מיקום טקסט 2"/>
          <p:cNvSpPr>
            <a:spLocks noGrp="1"/>
          </p:cNvSpPr>
          <p:nvPr>
            <p:ph type="body" idx="1"/>
          </p:nvPr>
        </p:nvSpPr>
        <p:spPr>
          <a:xfrm>
            <a:off x="1524000" y="1828800"/>
            <a:ext cx="9144000" cy="3474720"/>
          </a:xfrm>
          <a:prstGeom prst="rect">
            <a:avLst/>
          </a:prstGeom>
        </p:spPr>
        <p:txBody>
          <a:bodyPr vert="horz" lIns="91440" tIns="45720" rIns="91440" bIns="45720" rtlCol="1">
            <a:normAutofit/>
          </a:bodyPr>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5" name="מציין מיקום של כותרת תחתונה 4"/>
          <p:cNvSpPr>
            <a:spLocks noGrp="1"/>
          </p:cNvSpPr>
          <p:nvPr>
            <p:ph type="ftr" sz="quarter" idx="3"/>
          </p:nvPr>
        </p:nvSpPr>
        <p:spPr>
          <a:xfrm>
            <a:off x="5562600" y="6416675"/>
            <a:ext cx="4572000" cy="365125"/>
          </a:xfrm>
          <a:prstGeom prst="rect">
            <a:avLst/>
          </a:prstGeom>
        </p:spPr>
        <p:txBody>
          <a:bodyPr vert="horz" lIns="91440" tIns="45720" rIns="91440" bIns="45720"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he-IL" noProof="0" dirty="0"/>
              <a:t>הוסף כותרת תחתונה</a:t>
            </a:r>
          </a:p>
        </p:txBody>
      </p:sp>
      <p:sp>
        <p:nvSpPr>
          <p:cNvPr id="4" name="מציין מיקום של תאריך 3"/>
          <p:cNvSpPr>
            <a:spLocks noGrp="1"/>
          </p:cNvSpPr>
          <p:nvPr>
            <p:ph type="dt" sz="half" idx="2"/>
          </p:nvPr>
        </p:nvSpPr>
        <p:spPr>
          <a:xfrm>
            <a:off x="3962400" y="6416675"/>
            <a:ext cx="1371600" cy="365125"/>
          </a:xfrm>
          <a:prstGeom prst="rect">
            <a:avLst/>
          </a:prstGeom>
        </p:spPr>
        <p:txBody>
          <a:bodyPr vert="horz" lIns="91440" tIns="45720" rIns="91440" bIns="45720"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16A2D926-BC5A-4DA1-897E-C63AFB32CC2B}" type="datetime1">
              <a:rPr lang="he-IL" noProof="0" smtClean="0"/>
              <a:t>כ"ח שבט תשפ"ב</a:t>
            </a:fld>
            <a:endParaRPr lang="he-IL" noProof="0" dirty="0"/>
          </a:p>
        </p:txBody>
      </p:sp>
      <p:sp>
        <p:nvSpPr>
          <p:cNvPr id="6" name="מציין מיקום של מספר שקופית 5"/>
          <p:cNvSpPr>
            <a:spLocks noGrp="1"/>
          </p:cNvSpPr>
          <p:nvPr>
            <p:ph type="sldNum" sz="quarter" idx="4"/>
          </p:nvPr>
        </p:nvSpPr>
        <p:spPr>
          <a:xfrm>
            <a:off x="2895600" y="6416675"/>
            <a:ext cx="838200" cy="365125"/>
          </a:xfrm>
          <a:prstGeom prst="rect">
            <a:avLst/>
          </a:prstGeom>
        </p:spPr>
        <p:txBody>
          <a:bodyPr vert="horz" lIns="91440" tIns="45720" rIns="91440" bIns="45720"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289D71E3-7D81-4C24-B9D8-6B108755C64C}" type="slidenum">
              <a:rPr lang="he-IL" noProof="0" smtClean="0"/>
              <a:pPr/>
              <a:t>‹#›</a:t>
            </a:fld>
            <a:endParaRPr lang="he-IL" noProof="0" dirty="0"/>
          </a:p>
        </p:txBody>
      </p:sp>
    </p:spTree>
    <p:extLst>
      <p:ext uri="{BB962C8B-B14F-4D97-AF65-F5344CB8AC3E}">
        <p14:creationId xmlns:p14="http://schemas.microsoft.com/office/powerpoint/2010/main" val="32881535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90000"/>
        </a:lnSpc>
        <a:spcBef>
          <a:spcPct val="0"/>
        </a:spcBef>
        <a:buNone/>
        <a:defRPr sz="3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90000"/>
        </a:lnSpc>
        <a:spcBef>
          <a:spcPts val="18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90000"/>
        </a:lnSpc>
        <a:spcBef>
          <a:spcPts val="12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85800" indent="-182880" algn="r" defTabSz="914400" rtl="1" eaLnBrk="1" latinLnBrk="0" hangingPunct="1">
        <a:lnSpc>
          <a:spcPct val="90000"/>
        </a:lnSpc>
        <a:spcBef>
          <a:spcPts val="6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9144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1430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3716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r" defTabSz="914400" rtl="1"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1/31/2022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83146160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hf sldNum="0" hdr="0" ftr="0" dt="0"/>
  <p:txStyles>
    <p:titleStyle>
      <a:lvl1pPr algn="l" defTabSz="914400" rtl="1"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1/30/2022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48614430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ctr" defTabSz="914400" rtl="1"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r" defTabSz="914400" rtl="1"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r" defTabSz="914400" rtl="1"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7.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7.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amesdatabase.org/list.aspx?year=%7b%7d" TargetMode="External"/><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5.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rtlCol="1"/>
          <a:lstStyle/>
          <a:p>
            <a:pPr rtl="1"/>
            <a:r>
              <a:rPr lang="he-IL" dirty="0"/>
              <a:t>פרויקט </a:t>
            </a:r>
            <a:r>
              <a:rPr lang="en-US" dirty="0"/>
              <a:t>'</a:t>
            </a:r>
            <a:r>
              <a:rPr lang="he-IL" dirty="0"/>
              <a:t>מדעי הנתונים</a:t>
            </a:r>
            <a:r>
              <a:rPr lang="en-US" dirty="0"/>
              <a:t>'</a:t>
            </a:r>
            <a:br>
              <a:rPr lang="he-IL" dirty="0"/>
            </a:br>
            <a:r>
              <a:rPr lang="he-IL" sz="2800" dirty="0"/>
              <a:t>לחזות האם משחק חדש היה מצליח גם בעבר</a:t>
            </a:r>
            <a:endParaRPr lang="he-IL" dirty="0"/>
          </a:p>
        </p:txBody>
      </p:sp>
      <p:sp>
        <p:nvSpPr>
          <p:cNvPr id="3" name="כותרת משנה 2"/>
          <p:cNvSpPr>
            <a:spLocks noGrp="1"/>
          </p:cNvSpPr>
          <p:nvPr>
            <p:ph type="subTitle" idx="1"/>
          </p:nvPr>
        </p:nvSpPr>
        <p:spPr>
          <a:xfrm>
            <a:off x="2855640" y="2492896"/>
            <a:ext cx="9001000" cy="1638672"/>
          </a:xfrm>
        </p:spPr>
        <p:txBody>
          <a:bodyPr rtlCol="1"/>
          <a:lstStyle/>
          <a:p>
            <a:pPr rtl="1"/>
            <a:r>
              <a:rPr lang="he-IL" b="1" dirty="0">
                <a:solidFill>
                  <a:schemeClr val="accent2">
                    <a:lumMod val="75000"/>
                  </a:schemeClr>
                </a:solidFill>
              </a:rPr>
              <a:t>שם המגיש: עידו נגר                    </a:t>
            </a:r>
            <a:r>
              <a:rPr lang="he-IL" b="1" dirty="0">
                <a:solidFill>
                  <a:srgbClr val="00B050"/>
                </a:solidFill>
              </a:rPr>
              <a:t>שם המגישה: טל רג'ואן</a:t>
            </a:r>
          </a:p>
          <a:p>
            <a:pPr rtl="1"/>
            <a:r>
              <a:rPr lang="he-IL" b="1" dirty="0">
                <a:solidFill>
                  <a:schemeClr val="accent2">
                    <a:lumMod val="75000"/>
                  </a:schemeClr>
                </a:solidFill>
              </a:rPr>
              <a:t>תעודת זהות: 308324094            </a:t>
            </a:r>
            <a:r>
              <a:rPr lang="he-IL" b="1" dirty="0">
                <a:solidFill>
                  <a:srgbClr val="00B050"/>
                </a:solidFill>
              </a:rPr>
              <a:t>תעודת זהות: 315095489</a:t>
            </a:r>
          </a:p>
          <a:p>
            <a:pPr rtl="1"/>
            <a:endParaRPr lang="he-IL" dirty="0"/>
          </a:p>
        </p:txBody>
      </p:sp>
      <p:sp>
        <p:nvSpPr>
          <p:cNvPr id="4" name="תיבת טקסט 3">
            <a:extLst>
              <a:ext uri="{FF2B5EF4-FFF2-40B4-BE49-F238E27FC236}">
                <a16:creationId xmlns:a16="http://schemas.microsoft.com/office/drawing/2014/main" id="{6FAF9879-48B8-47E2-821E-F101EA61F2E6}"/>
              </a:ext>
            </a:extLst>
          </p:cNvPr>
          <p:cNvSpPr txBox="1"/>
          <p:nvPr/>
        </p:nvSpPr>
        <p:spPr>
          <a:xfrm>
            <a:off x="10607339" y="98720"/>
            <a:ext cx="1224136" cy="369332"/>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בע"ה             </a:t>
            </a:r>
          </a:p>
        </p:txBody>
      </p:sp>
      <p:sp>
        <p:nvSpPr>
          <p:cNvPr id="5" name="תיבת טקסט 4">
            <a:extLst>
              <a:ext uri="{FF2B5EF4-FFF2-40B4-BE49-F238E27FC236}">
                <a16:creationId xmlns:a16="http://schemas.microsoft.com/office/drawing/2014/main" id="{A4A19B2D-98C5-46E6-8ED2-F0C533D16817}"/>
              </a:ext>
            </a:extLst>
          </p:cNvPr>
          <p:cNvSpPr txBox="1"/>
          <p:nvPr/>
        </p:nvSpPr>
        <p:spPr>
          <a:xfrm>
            <a:off x="1631504" y="33372"/>
            <a:ext cx="2808312" cy="646331"/>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כ"ט בשבט תשפ"ב</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rPr>
              <a:t>30.01.2022</a:t>
            </a: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4B79753-E62F-4F37-9367-91FA9FB131B7}"/>
              </a:ext>
            </a:extLst>
          </p:cNvPr>
          <p:cNvPicPr>
            <a:picLocks noChangeAspect="1"/>
          </p:cNvPicPr>
          <p:nvPr/>
        </p:nvPicPr>
        <p:blipFill>
          <a:blip r:embed="rId2"/>
          <a:stretch>
            <a:fillRect/>
          </a:stretch>
        </p:blipFill>
        <p:spPr>
          <a:xfrm>
            <a:off x="5078913" y="162560"/>
            <a:ext cx="5983318" cy="1722725"/>
          </a:xfrm>
          <a:prstGeom prst="rect">
            <a:avLst/>
          </a:prstGeom>
        </p:spPr>
      </p:pic>
      <p:pic>
        <p:nvPicPr>
          <p:cNvPr id="6" name="תמונה 5">
            <a:extLst>
              <a:ext uri="{FF2B5EF4-FFF2-40B4-BE49-F238E27FC236}">
                <a16:creationId xmlns:a16="http://schemas.microsoft.com/office/drawing/2014/main" id="{B4DBBAD0-D0C3-4174-AA58-7A50DFE367BA}"/>
              </a:ext>
            </a:extLst>
          </p:cNvPr>
          <p:cNvPicPr>
            <a:picLocks noChangeAspect="1"/>
          </p:cNvPicPr>
          <p:nvPr/>
        </p:nvPicPr>
        <p:blipFill>
          <a:blip r:embed="rId3"/>
          <a:stretch>
            <a:fillRect/>
          </a:stretch>
        </p:blipFill>
        <p:spPr>
          <a:xfrm>
            <a:off x="1750903" y="2028226"/>
            <a:ext cx="9311328" cy="2801548"/>
          </a:xfrm>
          <a:prstGeom prst="rect">
            <a:avLst/>
          </a:prstGeom>
        </p:spPr>
      </p:pic>
      <p:sp>
        <p:nvSpPr>
          <p:cNvPr id="7" name="כותרת 6">
            <a:extLst>
              <a:ext uri="{FF2B5EF4-FFF2-40B4-BE49-F238E27FC236}">
                <a16:creationId xmlns:a16="http://schemas.microsoft.com/office/drawing/2014/main" id="{1B0F2640-930E-4597-A120-ACAD38B18DC4}"/>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55083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4919D0-F177-4BBA-9A0B-DBA69E2ED764}"/>
              </a:ext>
            </a:extLst>
          </p:cNvPr>
          <p:cNvSpPr>
            <a:spLocks noGrp="1"/>
          </p:cNvSpPr>
          <p:nvPr>
            <p:ph type="title"/>
          </p:nvPr>
        </p:nvSpPr>
        <p:spPr>
          <a:xfrm flipH="1">
            <a:off x="883920" y="136525"/>
            <a:ext cx="10058400" cy="1371600"/>
          </a:xfrm>
        </p:spPr>
        <p:txBody>
          <a:bodyPr rtlCol="1">
            <a:normAutofit/>
          </a:bodyPr>
          <a:lstStyle/>
          <a:p>
            <a:pPr algn="ctr" rtl="1"/>
            <a:r>
              <a:rPr lang="he-IL" dirty="0">
                <a:latin typeface="Tahoma" panose="020B0604030504040204" pitchFamily="34" charset="0"/>
                <a:ea typeface="Tahoma" panose="020B0604030504040204" pitchFamily="34" charset="0"/>
                <a:cs typeface="Tahoma" panose="020B0604030504040204" pitchFamily="34" charset="0"/>
              </a:rPr>
              <a:t>מאפייני משחקי </a:t>
            </a:r>
            <a:r>
              <a:rPr lang="he-IL" dirty="0" err="1">
                <a:latin typeface="Tahoma" panose="020B0604030504040204" pitchFamily="34" charset="0"/>
                <a:ea typeface="Tahoma" panose="020B0604030504040204" pitchFamily="34" charset="0"/>
                <a:cs typeface="Tahoma" panose="020B0604030504040204" pitchFamily="34" charset="0"/>
              </a:rPr>
              <a:t>ארקייד</a:t>
            </a:r>
            <a:endParaRPr lang="he"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מציין מיקום תוכן 2">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018011128"/>
              </p:ext>
            </p:extLst>
          </p:nvPr>
        </p:nvGraphicFramePr>
        <p:xfrm>
          <a:off x="1066801" y="1219737"/>
          <a:ext cx="9875519" cy="220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כותרת 1">
            <a:extLst>
              <a:ext uri="{FF2B5EF4-FFF2-40B4-BE49-F238E27FC236}">
                <a16:creationId xmlns:a16="http://schemas.microsoft.com/office/drawing/2014/main" id="{F97D3F82-3863-4C73-8F1F-4F217FE52C98}"/>
              </a:ext>
            </a:extLst>
          </p:cNvPr>
          <p:cNvSpPr txBox="1">
            <a:spLocks/>
          </p:cNvSpPr>
          <p:nvPr/>
        </p:nvSpPr>
        <p:spPr>
          <a:xfrm flipH="1">
            <a:off x="975360" y="3140612"/>
            <a:ext cx="10058400" cy="1371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lang="en-US" sz="3800" i="0" kern="1200" cap="none" spc="0" baseline="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lvl1pPr>
          </a:lstStyle>
          <a:p>
            <a:pPr algn="ctr"/>
            <a:r>
              <a:rPr lang="he-IL" b="1" u="sng"/>
              <a:t>אקשן במשחקי העבר</a:t>
            </a:r>
            <a:endParaRPr lang="he-IL" b="1" u="sng" dirty="0"/>
          </a:p>
        </p:txBody>
      </p:sp>
      <p:sp>
        <p:nvSpPr>
          <p:cNvPr id="6" name="מציין מיקום תוכן 2">
            <a:extLst>
              <a:ext uri="{FF2B5EF4-FFF2-40B4-BE49-F238E27FC236}">
                <a16:creationId xmlns:a16="http://schemas.microsoft.com/office/drawing/2014/main" id="{FEC99183-E1CF-4E22-A101-84488806AF16}"/>
              </a:ext>
            </a:extLst>
          </p:cNvPr>
          <p:cNvSpPr txBox="1">
            <a:spLocks/>
          </p:cNvSpPr>
          <p:nvPr/>
        </p:nvSpPr>
        <p:spPr>
          <a:xfrm flipH="1">
            <a:off x="1072661" y="4100732"/>
            <a:ext cx="9680917" cy="1371600"/>
          </a:xfrm>
          <a:prstGeom prst="rect">
            <a:avLst/>
          </a:prstGeom>
        </p:spPr>
        <p:txBody>
          <a:bodyPr vert="horz" lIns="91440" tIns="45720" rIns="91440" bIns="45720" rtlCol="1">
            <a:normAutofit fontScale="92500" lnSpcReduction="20000"/>
          </a:bodyPr>
          <a:lstStyle>
            <a:lvl1pPr marL="182880" indent="-182880" algn="r" defTabSz="914400" rtl="1"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he-IL" sz="2400" dirty="0"/>
              <a:t>כידוע, אחד ההבדלים המובהקים בין משחקי העבר, לבין משחקי ההווה, הינו המנוע והגרפיקה של המשחק. יצרני המשחק בד"כ לא יכלו להשקיע בפרטים הקטנים של הגרפיקה. עובדה זו גרמה לכך שמשחקי </a:t>
            </a:r>
            <a:r>
              <a:rPr lang="he-IL" sz="2400" dirty="0" err="1"/>
              <a:t>הארקייד</a:t>
            </a:r>
            <a:r>
              <a:rPr lang="he-IL" sz="2400" dirty="0"/>
              <a:t> היו נפוצים אף יותר, שכן הכילו משחקיות קלה יחסית.</a:t>
            </a:r>
          </a:p>
        </p:txBody>
      </p:sp>
    </p:spTree>
    <p:extLst>
      <p:ext uri="{BB962C8B-B14F-4D97-AF65-F5344CB8AC3E}">
        <p14:creationId xmlns:p14="http://schemas.microsoft.com/office/powerpoint/2010/main" val="18324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4B1E70-948B-4198-AEF0-EFD15F2849A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B825899F-50FE-4AEC-9244-7734154052BD}"/>
              </a:ext>
            </a:extLst>
          </p:cNvPr>
          <p:cNvSpPr>
            <a:spLocks noGrp="1"/>
          </p:cNvSpPr>
          <p:nvPr>
            <p:ph idx="1"/>
          </p:nvPr>
        </p:nvSpPr>
        <p:spPr/>
        <p:txBody>
          <a:bodyPr>
            <a:normAutofit lnSpcReduction="10000"/>
          </a:bodyPr>
          <a:lstStyle/>
          <a:p>
            <a:endParaRPr lang="he-IL" dirty="0"/>
          </a:p>
          <a:p>
            <a:endParaRPr lang="he-IL" dirty="0"/>
          </a:p>
          <a:p>
            <a:r>
              <a:rPr lang="he-IL" sz="2000" dirty="0"/>
              <a:t>קל לראות כי ככל שהתפתחו השנים, </a:t>
            </a:r>
            <a:r>
              <a:rPr lang="he-IL" sz="2000" dirty="0" err="1"/>
              <a:t>הגראפיקה</a:t>
            </a:r>
            <a:r>
              <a:rPr lang="he-IL" sz="2000" dirty="0"/>
              <a:t> השתפרה פלאות. בתמונה הימנית, אנו רואים משחק אקשן שבו המשחקיות קלה, המשתמש "יורה" לעבר המפלצות ומחסל אותן. העלילה פשוטה גם כן, דבר המאפשר לנו להכריז כי תת הקטגוריה של המשחק אכן מתאימה בתור </a:t>
            </a:r>
            <a:r>
              <a:rPr lang="he-IL" sz="2000" dirty="0" err="1"/>
              <a:t>ארקייד</a:t>
            </a:r>
            <a:r>
              <a:rPr lang="he-IL" sz="2000" dirty="0"/>
              <a:t>.</a:t>
            </a:r>
          </a:p>
          <a:p>
            <a:endParaRPr lang="he-IL" sz="2000" dirty="0"/>
          </a:p>
          <a:p>
            <a:r>
              <a:rPr lang="he-IL" sz="2000" dirty="0"/>
              <a:t>בתמונה השמאלית, אנו רואים השקעה אף בפרטים הקטנים. ניתן לראות את אחד מאויבי המשחק מתבונן בלוח ועליו תוכנית להשתלטות על החלל. השחקן נגלה לפרטים אט-אט והעלילה תופסת תאוצה. בהחלט ניתן להבין שישנה השקעה אדירה מבחינת התסריט.</a:t>
            </a:r>
          </a:p>
          <a:p>
            <a:endParaRPr lang="he-IL" dirty="0"/>
          </a:p>
        </p:txBody>
      </p:sp>
      <p:sp>
        <p:nvSpPr>
          <p:cNvPr id="4" name="מציין מיקום של תאריך 3">
            <a:extLst>
              <a:ext uri="{FF2B5EF4-FFF2-40B4-BE49-F238E27FC236}">
                <a16:creationId xmlns:a16="http://schemas.microsoft.com/office/drawing/2014/main" id="{C4D93C17-0E7F-44C9-A60B-7F2A8483BCFB}"/>
              </a:ext>
            </a:extLst>
          </p:cNvPr>
          <p:cNvSpPr>
            <a:spLocks noGrp="1"/>
          </p:cNvSpPr>
          <p:nvPr>
            <p:ph type="dt" sz="half" idx="10"/>
          </p:nvPr>
        </p:nvSpPr>
        <p:spPr/>
        <p:txBody>
          <a:bodyPr/>
          <a:lstStyle/>
          <a:p>
            <a:pPr rtl="1"/>
            <a:fld id="{B2AC4221-72F6-45F6-B2F2-4BE5E859C5B9}" type="datetime1">
              <a:rPr lang="he-IL" smtClean="0"/>
              <a:t>כ"ד שבט תשפ"ב</a:t>
            </a:fld>
            <a:endParaRPr lang="en-US"/>
          </a:p>
        </p:txBody>
      </p:sp>
      <p:pic>
        <p:nvPicPr>
          <p:cNvPr id="5" name="Picture 2" descr="Download Duke Nukem II | DOS Games Archive">
            <a:extLst>
              <a:ext uri="{FF2B5EF4-FFF2-40B4-BE49-F238E27FC236}">
                <a16:creationId xmlns:a16="http://schemas.microsoft.com/office/drawing/2014/main" id="{F42373BF-8CDC-4B46-BB50-A2C3C3805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7576" y="601575"/>
            <a:ext cx="2677756" cy="2008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uke Nukem Forever (2011) – The Real Mr. Positive">
            <a:extLst>
              <a:ext uri="{FF2B5EF4-FFF2-40B4-BE49-F238E27FC236}">
                <a16:creationId xmlns:a16="http://schemas.microsoft.com/office/drawing/2014/main" id="{7EE332DA-ECAE-4E3A-B180-376B9219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89" y="601575"/>
            <a:ext cx="2624287" cy="2008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02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C7134F-D2BD-461F-AEA3-FE7BB85198BE}"/>
              </a:ext>
            </a:extLst>
          </p:cNvPr>
          <p:cNvSpPr>
            <a:spLocks noGrp="1"/>
          </p:cNvSpPr>
          <p:nvPr>
            <p:ph type="title"/>
          </p:nvPr>
        </p:nvSpPr>
        <p:spPr/>
        <p:txBody>
          <a:bodyPr/>
          <a:lstStyle/>
          <a:p>
            <a:r>
              <a:rPr lang="he-IL" dirty="0"/>
              <a:t>מהי הקטגוריה שבה יצאו הכי הרבה משחקים?</a:t>
            </a:r>
          </a:p>
        </p:txBody>
      </p:sp>
      <p:sp>
        <p:nvSpPr>
          <p:cNvPr id="3" name="מציין מיקום תוכן 2">
            <a:extLst>
              <a:ext uri="{FF2B5EF4-FFF2-40B4-BE49-F238E27FC236}">
                <a16:creationId xmlns:a16="http://schemas.microsoft.com/office/drawing/2014/main" id="{57E1516B-0259-463F-AC89-09ABA9B274A0}"/>
              </a:ext>
            </a:extLst>
          </p:cNvPr>
          <p:cNvSpPr>
            <a:spLocks noGrp="1"/>
          </p:cNvSpPr>
          <p:nvPr>
            <p:ph idx="1"/>
          </p:nvPr>
        </p:nvSpPr>
        <p:spPr>
          <a:xfrm>
            <a:off x="1066907" y="1050745"/>
            <a:ext cx="10554574" cy="3636511"/>
          </a:xfrm>
        </p:spPr>
        <p:txBody>
          <a:bodyPr/>
          <a:lstStyle/>
          <a:p>
            <a:r>
              <a:rPr lang="he-IL" dirty="0"/>
              <a:t>תחילה נרצה לבדוק, מהו פלח הקטגוריה (</a:t>
            </a:r>
            <a:r>
              <a:rPr lang="en-US" dirty="0"/>
              <a:t>'</a:t>
            </a:r>
            <a:r>
              <a:rPr lang="he-IL" dirty="0" err="1"/>
              <a:t>זאנר</a:t>
            </a:r>
            <a:r>
              <a:rPr lang="en-US" dirty="0"/>
              <a:t>'</a:t>
            </a:r>
            <a:r>
              <a:rPr lang="he-IL" dirty="0"/>
              <a:t>) המיוצא ביותר. נרצה לסקור את </a:t>
            </a:r>
            <a:r>
              <a:rPr lang="he-IL" dirty="0" err="1"/>
              <a:t>הקטגרויות</a:t>
            </a:r>
            <a:r>
              <a:rPr lang="he-IL" dirty="0"/>
              <a:t> הן במשחקי העבר, והן במשחקי העתיד, ובכך לקבל שיקוף להבדל שבין הזמנים.</a:t>
            </a:r>
          </a:p>
          <a:p>
            <a:r>
              <a:rPr lang="he-IL" dirty="0"/>
              <a:t>נתחיל במשחקים הישנים, אשר יוצאו בין השנים 1980-2000.</a:t>
            </a:r>
          </a:p>
          <a:p>
            <a:endParaRPr lang="he-IL" dirty="0"/>
          </a:p>
        </p:txBody>
      </p:sp>
      <p:pic>
        <p:nvPicPr>
          <p:cNvPr id="7" name="תמונה 6">
            <a:extLst>
              <a:ext uri="{FF2B5EF4-FFF2-40B4-BE49-F238E27FC236}">
                <a16:creationId xmlns:a16="http://schemas.microsoft.com/office/drawing/2014/main" id="{1AB654C7-7685-48A2-A205-EC34B0D652CB}"/>
              </a:ext>
            </a:extLst>
          </p:cNvPr>
          <p:cNvPicPr>
            <a:picLocks noChangeAspect="1"/>
          </p:cNvPicPr>
          <p:nvPr/>
        </p:nvPicPr>
        <p:blipFill>
          <a:blip r:embed="rId2"/>
          <a:stretch>
            <a:fillRect/>
          </a:stretch>
        </p:blipFill>
        <p:spPr>
          <a:xfrm>
            <a:off x="2716413" y="2612068"/>
            <a:ext cx="2376092" cy="1885427"/>
          </a:xfrm>
          <a:prstGeom prst="rect">
            <a:avLst/>
          </a:prstGeom>
        </p:spPr>
      </p:pic>
      <p:sp>
        <p:nvSpPr>
          <p:cNvPr id="8" name="תיבת טקסט 7">
            <a:extLst>
              <a:ext uri="{FF2B5EF4-FFF2-40B4-BE49-F238E27FC236}">
                <a16:creationId xmlns:a16="http://schemas.microsoft.com/office/drawing/2014/main" id="{BD19D5C7-DB8C-4641-90F5-4BD639EB3D7C}"/>
              </a:ext>
            </a:extLst>
          </p:cNvPr>
          <p:cNvSpPr txBox="1"/>
          <p:nvPr/>
        </p:nvSpPr>
        <p:spPr>
          <a:xfrm>
            <a:off x="5577840" y="3429000"/>
            <a:ext cx="6300548" cy="923330"/>
          </a:xfrm>
          <a:prstGeom prst="rect">
            <a:avLst/>
          </a:prstGeom>
          <a:noFill/>
        </p:spPr>
        <p:txBody>
          <a:bodyPr wrap="square" rtlCol="1">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ניתן לראות כי פלח הקטגוריה המובילה הינה </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אקשן</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מיד לאחר מכן מגיעה קטגוריית משחק </a:t>
            </a:r>
            <a:r>
              <a:rPr kumimoji="0" lang="he-IL" sz="1800" b="0" i="0" u="none" strike="noStrike" kern="1200" cap="none" spc="0" normalizeH="0" baseline="0" noProof="0" dirty="0" err="1">
                <a:ln>
                  <a:noFill/>
                </a:ln>
                <a:solidFill>
                  <a:prstClr val="white"/>
                </a:solidFill>
                <a:effectLst/>
                <a:uLnTx/>
                <a:uFillTx/>
                <a:latin typeface="Century Gothic" panose="020B0502020202020204"/>
                <a:ea typeface="+mn-ea"/>
                <a:cs typeface="Gisha" panose="020B0502040204020203" pitchFamily="34" charset="-79"/>
              </a:rPr>
              <a:t>הארקייד</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 שכידוע, היתה מאוד נפוצה במשחקי ה</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ms-dos</a:t>
            </a:r>
            <a:r>
              <a:rPr kumimoji="0" lang="he-IL" sz="1800" b="0" i="0" u="none" strike="noStrike" kern="1200" cap="none" spc="0" normalizeH="0" baseline="0" noProof="0" dirty="0">
                <a:ln>
                  <a:noFill/>
                </a:ln>
                <a:solidFill>
                  <a:prstClr val="white"/>
                </a:solidFill>
                <a:effectLst/>
                <a:uLnTx/>
                <a:uFillTx/>
                <a:latin typeface="Century Gothic" panose="020B0502020202020204"/>
                <a:ea typeface="+mn-ea"/>
                <a:cs typeface="Gisha" panose="020B0502040204020203" pitchFamily="34" charset="-79"/>
              </a:rPr>
              <a:t> ובמשחקי העבר בפרט.</a:t>
            </a:r>
          </a:p>
        </p:txBody>
      </p:sp>
      <p:sp>
        <p:nvSpPr>
          <p:cNvPr id="6" name="מציין מיקום תוכן 2">
            <a:extLst>
              <a:ext uri="{FF2B5EF4-FFF2-40B4-BE49-F238E27FC236}">
                <a16:creationId xmlns:a16="http://schemas.microsoft.com/office/drawing/2014/main" id="{B5DA9D60-3781-46D6-A66A-2A79CA21B44A}"/>
              </a:ext>
            </a:extLst>
          </p:cNvPr>
          <p:cNvSpPr txBox="1">
            <a:spLocks/>
          </p:cNvSpPr>
          <p:nvPr/>
        </p:nvSpPr>
        <p:spPr>
          <a:xfrm>
            <a:off x="7025468" y="4604840"/>
            <a:ext cx="4852920" cy="1740262"/>
          </a:xfrm>
          <a:prstGeom prst="rect">
            <a:avLst/>
          </a:prstGeom>
          <a:effectLst>
            <a:outerShdw blurRad="50800" dir="14400000">
              <a:srgbClr val="000000">
                <a:alpha val="40000"/>
              </a:srgbClr>
            </a:outerShdw>
          </a:effectLst>
        </p:spPr>
        <p:txBody>
          <a:bodyPr vert="horz" lIns="91440" tIns="45720" rIns="91440" bIns="45720" rtlCol="0" anchor="ctr">
            <a:normAutofit fontScale="70000" lnSpcReduction="20000"/>
          </a:bodyPr>
          <a:lst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he-IL"/>
              <a:t>נתבונן בגרף אשר מראה את פלח הקטגוריות המובילות בעידן העכשווי:</a:t>
            </a:r>
          </a:p>
          <a:p>
            <a:pPr marL="0" indent="0">
              <a:buFont typeface="Wingdings 2" charset="2"/>
              <a:buNone/>
            </a:pPr>
            <a:endParaRPr lang="he-IL"/>
          </a:p>
          <a:p>
            <a:pPr marL="0" indent="0">
              <a:buFont typeface="Wingdings 2" charset="2"/>
              <a:buNone/>
            </a:pPr>
            <a:r>
              <a:rPr lang="he-IL"/>
              <a:t>ניתן לראות בבירור ב2 עובדות מעניינות:</a:t>
            </a:r>
          </a:p>
          <a:p>
            <a:pPr>
              <a:buFont typeface="Wingdings 2" charset="2"/>
              <a:buAutoNum type="arabicPeriod"/>
            </a:pPr>
            <a:r>
              <a:rPr lang="he-IL"/>
              <a:t>קטגוריית האקשן תופסת פה נתח נרחב אף יותר מהמשחקים הישנים!</a:t>
            </a:r>
          </a:p>
          <a:p>
            <a:pPr>
              <a:buFont typeface="Wingdings 2" charset="2"/>
              <a:buAutoNum type="arabicPeriod"/>
            </a:pPr>
            <a:r>
              <a:rPr lang="he-IL"/>
              <a:t>קטגוריית הארקייד הצטמצמה באופן מוחלט!</a:t>
            </a:r>
            <a:endParaRPr lang="he-IL" dirty="0"/>
          </a:p>
        </p:txBody>
      </p:sp>
      <p:sp>
        <p:nvSpPr>
          <p:cNvPr id="9" name="מציין מיקום תוכן 2">
            <a:extLst>
              <a:ext uri="{FF2B5EF4-FFF2-40B4-BE49-F238E27FC236}">
                <a16:creationId xmlns:a16="http://schemas.microsoft.com/office/drawing/2014/main" id="{1C731966-520E-4122-903C-93C4724C0F6A}"/>
              </a:ext>
            </a:extLst>
          </p:cNvPr>
          <p:cNvSpPr txBox="1">
            <a:spLocks/>
          </p:cNvSpPr>
          <p:nvPr/>
        </p:nvSpPr>
        <p:spPr>
          <a:xfrm>
            <a:off x="-3309972" y="4212337"/>
            <a:ext cx="10554574"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he-IL"/>
              <a:t>נשווה את שני ה</a:t>
            </a:r>
            <a:r>
              <a:rPr lang="en-US"/>
              <a:t>Data Farame</a:t>
            </a:r>
            <a:r>
              <a:rPr lang="he-IL"/>
              <a:t> זה לצד זה:</a:t>
            </a:r>
          </a:p>
          <a:p>
            <a:endParaRPr lang="he-IL"/>
          </a:p>
          <a:p>
            <a:r>
              <a:rPr lang="he-IL"/>
              <a:t>ניתן לראות בבירור כי קטגוריית הארקייד צנחה</a:t>
            </a:r>
          </a:p>
          <a:p>
            <a:r>
              <a:rPr lang="he-IL"/>
              <a:t>מטה מ454 משחקים, ל90 משחקים!</a:t>
            </a:r>
          </a:p>
          <a:p>
            <a:r>
              <a:rPr lang="he-IL"/>
              <a:t>משחקי האקשן התרחבו</a:t>
            </a:r>
          </a:p>
          <a:p>
            <a:pPr marL="0" indent="0">
              <a:buFont typeface="Wingdings 2" charset="2"/>
              <a:buNone/>
            </a:pPr>
            <a:endParaRPr lang="he-IL"/>
          </a:p>
          <a:p>
            <a:endParaRPr lang="he-IL" dirty="0"/>
          </a:p>
        </p:txBody>
      </p:sp>
      <p:pic>
        <p:nvPicPr>
          <p:cNvPr id="10" name="תמונה 9">
            <a:extLst>
              <a:ext uri="{FF2B5EF4-FFF2-40B4-BE49-F238E27FC236}">
                <a16:creationId xmlns:a16="http://schemas.microsoft.com/office/drawing/2014/main" id="{F896ABEE-B50D-4AD7-A0CE-962FE9B163F0}"/>
              </a:ext>
            </a:extLst>
          </p:cNvPr>
          <p:cNvPicPr>
            <a:picLocks noChangeAspect="1"/>
          </p:cNvPicPr>
          <p:nvPr/>
        </p:nvPicPr>
        <p:blipFill>
          <a:blip r:embed="rId3"/>
          <a:stretch>
            <a:fillRect/>
          </a:stretch>
        </p:blipFill>
        <p:spPr>
          <a:xfrm>
            <a:off x="0" y="4604840"/>
            <a:ext cx="1245490" cy="2109479"/>
          </a:xfrm>
          <a:prstGeom prst="rect">
            <a:avLst/>
          </a:prstGeom>
        </p:spPr>
      </p:pic>
      <p:pic>
        <p:nvPicPr>
          <p:cNvPr id="11" name="תמונה 10">
            <a:extLst>
              <a:ext uri="{FF2B5EF4-FFF2-40B4-BE49-F238E27FC236}">
                <a16:creationId xmlns:a16="http://schemas.microsoft.com/office/drawing/2014/main" id="{9E7DF2C5-C635-4DEB-8C29-E71F98649F35}"/>
              </a:ext>
            </a:extLst>
          </p:cNvPr>
          <p:cNvPicPr>
            <a:picLocks noChangeAspect="1"/>
          </p:cNvPicPr>
          <p:nvPr/>
        </p:nvPicPr>
        <p:blipFill>
          <a:blip r:embed="rId4"/>
          <a:stretch>
            <a:fillRect/>
          </a:stretch>
        </p:blipFill>
        <p:spPr>
          <a:xfrm>
            <a:off x="1245490" y="4627385"/>
            <a:ext cx="1214016" cy="2064387"/>
          </a:xfrm>
          <a:prstGeom prst="rect">
            <a:avLst/>
          </a:prstGeom>
        </p:spPr>
      </p:pic>
    </p:spTree>
    <p:extLst>
      <p:ext uri="{BB962C8B-B14F-4D97-AF65-F5344CB8AC3E}">
        <p14:creationId xmlns:p14="http://schemas.microsoft.com/office/powerpoint/2010/main" val="276075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652EA8-1691-4B2D-8999-DB16DCCBD397}"/>
              </a:ext>
            </a:extLst>
          </p:cNvPr>
          <p:cNvSpPr>
            <a:spLocks noGrp="1"/>
          </p:cNvSpPr>
          <p:nvPr>
            <p:ph type="title"/>
          </p:nvPr>
        </p:nvSpPr>
        <p:spPr/>
        <p:txBody>
          <a:bodyPr/>
          <a:lstStyle/>
          <a:p>
            <a:pPr algn="ctr"/>
            <a:endParaRPr lang="he-IL" u="sng" dirty="0"/>
          </a:p>
        </p:txBody>
      </p:sp>
      <p:sp>
        <p:nvSpPr>
          <p:cNvPr id="3" name="מציין מיקום תוכן 2">
            <a:extLst>
              <a:ext uri="{FF2B5EF4-FFF2-40B4-BE49-F238E27FC236}">
                <a16:creationId xmlns:a16="http://schemas.microsoft.com/office/drawing/2014/main" id="{43CCBC34-6071-4DE7-B5A6-8E7182219A98}"/>
              </a:ext>
            </a:extLst>
          </p:cNvPr>
          <p:cNvSpPr>
            <a:spLocks noGrp="1"/>
          </p:cNvSpPr>
          <p:nvPr>
            <p:ph idx="1"/>
          </p:nvPr>
        </p:nvSpPr>
        <p:spPr>
          <a:xfrm>
            <a:off x="3346207" y="1927274"/>
            <a:ext cx="8845793" cy="2707635"/>
          </a:xfrm>
        </p:spPr>
        <p:txBody>
          <a:bodyPr>
            <a:normAutofit fontScale="85000" lnSpcReduction="20000"/>
          </a:bodyPr>
          <a:lstStyle/>
          <a:p>
            <a:r>
              <a:rPr lang="he-IL" sz="2400" dirty="0"/>
              <a:t>ניתן להסיק את הדברים הבאים:</a:t>
            </a:r>
          </a:p>
          <a:p>
            <a:pPr marL="457200" indent="-457200">
              <a:buAutoNum type="arabicPeriod"/>
            </a:pPr>
            <a:r>
              <a:rPr lang="he-IL" sz="2400" dirty="0"/>
              <a:t>עם התפתחותה של הגרפיקה והיכולת להטמיע ולחדד את ויזואליות המשחק, התרחבו משחקי האקשן. המשתמש "צמא" לראות דם, פיצוצים ועוד מגוון דברים אשר יגרמו לריגושו והזרמת אדרנלין.</a:t>
            </a:r>
          </a:p>
          <a:p>
            <a:pPr marL="457200" indent="-457200">
              <a:buAutoNum type="arabicPeriod"/>
            </a:pPr>
            <a:r>
              <a:rPr lang="he-IL" sz="2400" dirty="0"/>
              <a:t>קטגוריית </a:t>
            </a:r>
            <a:r>
              <a:rPr lang="he-IL" sz="2400" dirty="0" err="1"/>
              <a:t>הארקייד</a:t>
            </a:r>
            <a:r>
              <a:rPr lang="he-IL" sz="2400" dirty="0"/>
              <a:t> צנחה פלאים. וזאת מכיוון שהתפתחותה של הגרפיקה אפשרה התמקדות במאפיינים כמו תסריט ועלילה רחבה. כאמור, משחק </a:t>
            </a:r>
            <a:r>
              <a:rPr lang="he-IL" sz="2400" dirty="0" err="1"/>
              <a:t>ארקייד</a:t>
            </a:r>
            <a:r>
              <a:rPr lang="he-IL" sz="2400" dirty="0"/>
              <a:t> מאופיין במשחקיות קצרה וקלה, דווקא בגלל הקושי בפיתוח מנוע רחב. </a:t>
            </a:r>
          </a:p>
          <a:p>
            <a:pPr marL="457200" indent="-457200">
              <a:buAutoNum type="arabicPeriod"/>
            </a:pPr>
            <a:r>
              <a:rPr lang="he-IL" sz="2400" dirty="0"/>
              <a:t>אין ספק שמכונות המשחק שבהם נהגו רבים לשחק בבתי הבידור, כבר אינם </a:t>
            </a:r>
            <a:r>
              <a:rPr lang="he-IL" sz="2400" dirty="0" err="1"/>
              <a:t>רלוונטים</a:t>
            </a:r>
            <a:r>
              <a:rPr lang="he-IL" sz="2400" dirty="0"/>
              <a:t> בדורנו זה, שכן לכל משתמש יש מחשב ביתי המאפשר הרצת משחקים.</a:t>
            </a:r>
          </a:p>
        </p:txBody>
      </p:sp>
      <p:sp>
        <p:nvSpPr>
          <p:cNvPr id="4" name="מציין מיקום של תאריך 3">
            <a:extLst>
              <a:ext uri="{FF2B5EF4-FFF2-40B4-BE49-F238E27FC236}">
                <a16:creationId xmlns:a16="http://schemas.microsoft.com/office/drawing/2014/main" id="{DDE3534B-4661-471B-82F3-BC0B1C6F231F}"/>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e-IL" sz="900" b="0" i="0" u="none" strike="noStrike" kern="1200" cap="none" spc="0" normalizeH="0" baseline="0" noProof="0">
                <a:ln>
                  <a:noFill/>
                </a:ln>
                <a:solidFill>
                  <a:prstClr val="white"/>
                </a:solidFill>
                <a:effectLst/>
                <a:uLnTx/>
                <a:uFillTx/>
                <a:latin typeface="Century Gothic" panose="020B0502020202020204"/>
                <a:ea typeface="+mn-ea"/>
                <a:cs typeface="Gisha" panose="020B0502040204020203" pitchFamily="34" charset="-79"/>
              </a:rPr>
              <a:t>כ"ד שבט תשפ"ב</a:t>
            </a: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מציין מיקום של כותרת תחתונה 4">
            <a:extLst>
              <a:ext uri="{FF2B5EF4-FFF2-40B4-BE49-F238E27FC236}">
                <a16:creationId xmlns:a16="http://schemas.microsoft.com/office/drawing/2014/main" id="{04E707F0-2A26-411A-BF8F-83C6BB0A4B95}"/>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6" name="תמונה 5">
            <a:extLst>
              <a:ext uri="{FF2B5EF4-FFF2-40B4-BE49-F238E27FC236}">
                <a16:creationId xmlns:a16="http://schemas.microsoft.com/office/drawing/2014/main" id="{3B2AC6AE-E5B2-4AFC-92B3-5071E5FF17CE}"/>
              </a:ext>
            </a:extLst>
          </p:cNvPr>
          <p:cNvPicPr>
            <a:picLocks noChangeAspect="1"/>
          </p:cNvPicPr>
          <p:nvPr/>
        </p:nvPicPr>
        <p:blipFill>
          <a:blip r:embed="rId2"/>
          <a:stretch>
            <a:fillRect/>
          </a:stretch>
        </p:blipFill>
        <p:spPr>
          <a:xfrm>
            <a:off x="303092" y="2512232"/>
            <a:ext cx="2789897" cy="1833535"/>
          </a:xfrm>
          <a:prstGeom prst="rect">
            <a:avLst/>
          </a:prstGeom>
        </p:spPr>
      </p:pic>
    </p:spTree>
    <p:extLst>
      <p:ext uri="{BB962C8B-B14F-4D97-AF65-F5344CB8AC3E}">
        <p14:creationId xmlns:p14="http://schemas.microsoft.com/office/powerpoint/2010/main" val="668119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34DA4D9C-7117-4D55-9435-D6D3EC0863B0}"/>
              </a:ext>
            </a:extLst>
          </p:cNvPr>
          <p:cNvSpPr txBox="1"/>
          <p:nvPr/>
        </p:nvSpPr>
        <p:spPr>
          <a:xfrm>
            <a:off x="1172794" y="738313"/>
            <a:ext cx="5734595" cy="3139321"/>
          </a:xfrm>
          <a:prstGeom prst="rect">
            <a:avLst/>
          </a:prstGeom>
          <a:noFill/>
        </p:spPr>
        <p:txBody>
          <a:bodyPr wrap="square" rtlCol="1">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בימי העבר משחקי מחשב עוד היו דבר חדש, וכפי שאמרנו, מנועי המשחק לא היו מתקדמים. הגרף הזה ממחיש לנו בצורה מאור יפה את העלייה בהוצאת המשחקים. החל משנת 1990 </a:t>
            </a:r>
            <a:r>
              <a:rPr kumimoji="0" lang="he-IL" sz="2200" b="0" i="0" u="none" strike="noStrike" kern="1200" cap="none" spc="0" normalizeH="0" baseline="0" noProof="0" dirty="0" err="1">
                <a:ln>
                  <a:noFill/>
                </a:ln>
                <a:solidFill>
                  <a:prstClr val="black"/>
                </a:solidFill>
                <a:effectLst/>
                <a:uLnTx/>
                <a:uFillTx/>
                <a:latin typeface="Garamond" panose="02020404030301010803"/>
                <a:ea typeface="+mn-ea"/>
                <a:cs typeface="Times New Roman" panose="02020603050405020304" pitchFamily="18" charset="0"/>
              </a:rPr>
              <a:t>שהיתה</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 נפוצה מערכת ההפעלה </a:t>
            </a:r>
            <a:r>
              <a:rPr kumimoji="0" lang="en-US" sz="2200" b="0" i="0" u="none" strike="noStrike" kern="1200" cap="none" spc="0" normalizeH="0" baseline="0" noProof="0" dirty="0" err="1">
                <a:ln>
                  <a:noFill/>
                </a:ln>
                <a:solidFill>
                  <a:prstClr val="black"/>
                </a:solidFill>
                <a:effectLst/>
                <a:uLnTx/>
                <a:uFillTx/>
                <a:latin typeface="Garamond" panose="02020404030301010803"/>
                <a:ea typeface="+mn-ea"/>
                <a:cs typeface="+mn-cs"/>
              </a:rPr>
              <a:t>ms-dos</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a:t>
            </a: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ועד שנת 2000 בה מערכת ההפעלה היתה </a:t>
            </a:r>
            <a:r>
              <a:rPr kumimoji="0" lang="en-US" sz="2200" b="0" i="0" u="none" strike="noStrike" kern="1200" cap="none" spc="0" normalizeH="0" baseline="0" noProof="0" dirty="0">
                <a:ln>
                  <a:noFill/>
                </a:ln>
                <a:solidFill>
                  <a:prstClr val="black"/>
                </a:solidFill>
                <a:effectLst/>
                <a:uLnTx/>
                <a:uFillTx/>
                <a:latin typeface="Garamond" panose="02020404030301010803"/>
                <a:ea typeface="+mn-ea"/>
                <a:cs typeface="+mn-cs"/>
              </a:rPr>
              <a:t>Windows 2000</a:t>
            </a: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 (אם כי מערכת ההפעלה השולטת היתה ללא ספק 98).</a:t>
            </a:r>
          </a:p>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endParaRPr>
          </a:p>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200" b="0" i="0" u="none" strike="noStrike" kern="1200" cap="none" spc="0" normalizeH="0" baseline="0" noProof="0" dirty="0">
                <a:ln>
                  <a:noFill/>
                </a:ln>
                <a:solidFill>
                  <a:prstClr val="black"/>
                </a:solidFill>
                <a:effectLst/>
                <a:uLnTx/>
                <a:uFillTx/>
                <a:latin typeface="Garamond" panose="02020404030301010803"/>
                <a:ea typeface="+mn-ea"/>
                <a:cs typeface="Times New Roman" panose="02020603050405020304" pitchFamily="18" charset="0"/>
              </a:rPr>
              <a:t>העלייה הזו מראה לנו את הפוטנציאל הגלום של המשחקים כאמצעי בידור זמין ומהיר לאוכלוסייה.</a:t>
            </a:r>
          </a:p>
        </p:txBody>
      </p:sp>
      <p:pic>
        <p:nvPicPr>
          <p:cNvPr id="8" name="תמונה 7">
            <a:extLst>
              <a:ext uri="{FF2B5EF4-FFF2-40B4-BE49-F238E27FC236}">
                <a16:creationId xmlns:a16="http://schemas.microsoft.com/office/drawing/2014/main" id="{F1404C09-3192-4F37-9926-0A19BEDE8379}"/>
              </a:ext>
            </a:extLst>
          </p:cNvPr>
          <p:cNvPicPr>
            <a:picLocks noChangeAspect="1"/>
          </p:cNvPicPr>
          <p:nvPr/>
        </p:nvPicPr>
        <p:blipFill>
          <a:blip r:embed="rId2"/>
          <a:stretch>
            <a:fillRect/>
          </a:stretch>
        </p:blipFill>
        <p:spPr>
          <a:xfrm>
            <a:off x="6907389" y="694363"/>
            <a:ext cx="4570042" cy="3183271"/>
          </a:xfrm>
          <a:prstGeom prst="rect">
            <a:avLst/>
          </a:prstGeom>
        </p:spPr>
      </p:pic>
      <p:sp>
        <p:nvSpPr>
          <p:cNvPr id="11" name="מציין מיקום תוכן 2">
            <a:extLst>
              <a:ext uri="{FF2B5EF4-FFF2-40B4-BE49-F238E27FC236}">
                <a16:creationId xmlns:a16="http://schemas.microsoft.com/office/drawing/2014/main" id="{1B3E487E-C7DD-444E-B526-F8D69F26C152}"/>
              </a:ext>
            </a:extLst>
          </p:cNvPr>
          <p:cNvSpPr>
            <a:spLocks noGrp="1"/>
          </p:cNvSpPr>
          <p:nvPr>
            <p:ph idx="1"/>
          </p:nvPr>
        </p:nvSpPr>
        <p:spPr>
          <a:xfrm>
            <a:off x="3015510" y="4034041"/>
            <a:ext cx="4012471" cy="3318936"/>
          </a:xfrm>
        </p:spPr>
        <p:txBody>
          <a:bodyPr/>
          <a:lstStyle/>
          <a:p>
            <a:r>
              <a:rPr lang="he-IL" dirty="0"/>
              <a:t>בהווה: ניתן לראות שבשנים הללו, משחקי המחשב שומרים על הוצאה יחסית קבועה במספרם. הפוטנציאל הרב שלהם כבר ידוע לנו, ותעשיות שלמות עסוקות בפיתוח של משחקים מדי יום. </a:t>
            </a:r>
          </a:p>
          <a:p>
            <a:endParaRPr lang="he-IL" dirty="0"/>
          </a:p>
        </p:txBody>
      </p:sp>
      <p:pic>
        <p:nvPicPr>
          <p:cNvPr id="12" name="תמונה 11">
            <a:extLst>
              <a:ext uri="{FF2B5EF4-FFF2-40B4-BE49-F238E27FC236}">
                <a16:creationId xmlns:a16="http://schemas.microsoft.com/office/drawing/2014/main" id="{DA3227EE-2377-47CF-8F33-7C4B52037DDF}"/>
              </a:ext>
            </a:extLst>
          </p:cNvPr>
          <p:cNvPicPr>
            <a:picLocks noChangeAspect="1"/>
          </p:cNvPicPr>
          <p:nvPr/>
        </p:nvPicPr>
        <p:blipFill>
          <a:blip r:embed="rId3"/>
          <a:stretch>
            <a:fillRect/>
          </a:stretch>
        </p:blipFill>
        <p:spPr>
          <a:xfrm>
            <a:off x="7669788" y="3866322"/>
            <a:ext cx="3349418" cy="2297315"/>
          </a:xfrm>
          <a:prstGeom prst="rect">
            <a:avLst/>
          </a:prstGeom>
        </p:spPr>
      </p:pic>
      <p:pic>
        <p:nvPicPr>
          <p:cNvPr id="13" name="Picture 2">
            <a:extLst>
              <a:ext uri="{FF2B5EF4-FFF2-40B4-BE49-F238E27FC236}">
                <a16:creationId xmlns:a16="http://schemas.microsoft.com/office/drawing/2014/main" id="{8BD05212-41DD-4D86-B5C5-5F242036B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43" y="3996976"/>
            <a:ext cx="2266967" cy="221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60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5C86D6B-8B66-4986-B017-D5C28E971340}"/>
              </a:ext>
            </a:extLst>
          </p:cNvPr>
          <p:cNvSpPr>
            <a:spLocks noGrp="1"/>
          </p:cNvSpPr>
          <p:nvPr>
            <p:ph sz="quarter" idx="13"/>
          </p:nvPr>
        </p:nvSpPr>
        <p:spPr>
          <a:xfrm>
            <a:off x="1039323" y="-192927"/>
            <a:ext cx="10394707" cy="5243956"/>
          </a:xfrm>
        </p:spPr>
        <p:txBody>
          <a:bodyPr>
            <a:normAutofit/>
          </a:bodyPr>
          <a:lstStyle/>
          <a:p>
            <a:r>
              <a:rPr lang="he-IL" sz="1400" b="1" u="sng" dirty="0"/>
              <a:t>שלב 4: למידת מכונה</a:t>
            </a:r>
          </a:p>
          <a:p>
            <a:r>
              <a:rPr lang="he-IL" sz="1400" dirty="0"/>
              <a:t>למידת מכונה משתמשת בחמישה שלבים עיקריים:</a:t>
            </a:r>
          </a:p>
          <a:p>
            <a:r>
              <a:rPr lang="he-IL" sz="1400" dirty="0"/>
              <a:t>1.פיצול ומציאת משתני מפתח- בשלב זה אנו מפצלים את מוסד הנתונים שלנו לשני חתכים: האחד- הנתונים שאנחנו מוצאים כהכי </a:t>
            </a:r>
            <a:r>
              <a:rPr lang="he-IL" sz="1400" dirty="0" err="1"/>
              <a:t>רלוונטים</a:t>
            </a:r>
            <a:r>
              <a:rPr lang="he-IL" sz="1400" dirty="0"/>
              <a:t> </a:t>
            </a:r>
            <a:r>
              <a:rPr lang="he-IL" sz="1400" dirty="0" err="1"/>
              <a:t>לדעתינו</a:t>
            </a:r>
            <a:r>
              <a:rPr lang="he-IL" sz="1400" dirty="0"/>
              <a:t>, והשני- הציון, אצלנו המשתנים היו שונים בין מודל למודל אבל הציון תמיד היה </a:t>
            </a:r>
            <a:r>
              <a:rPr lang="en-US" sz="1400" dirty="0" err="1"/>
              <a:t>total_rating</a:t>
            </a:r>
            <a:r>
              <a:rPr lang="en-US" sz="1400" dirty="0"/>
              <a:t>, </a:t>
            </a:r>
            <a:r>
              <a:rPr lang="he-IL" sz="1400" dirty="0"/>
              <a:t> שמכיל את דירוג המשחק</a:t>
            </a:r>
          </a:p>
          <a:p>
            <a:r>
              <a:rPr lang="he-IL" sz="1400" dirty="0"/>
              <a:t>2.הרצת מודל הלמידה על הפלח מן מוסד הנתונים שהקדשנו ללמידה וקבלת מודל מלומד.</a:t>
            </a:r>
          </a:p>
          <a:p>
            <a:r>
              <a:rPr lang="he-IL" sz="1400" dirty="0"/>
              <a:t>3.הרצת המודל המלומד על הפלח מן מוסד הנתונים שהקדשנו לבחינת המודל שלנו לקבלת תוצאות.</a:t>
            </a:r>
          </a:p>
          <a:p>
            <a:r>
              <a:rPr lang="he-IL" sz="1400" dirty="0"/>
              <a:t>4. כל עוד התוצאות לא מרצות אותנו, חוזרים לסעיף אחד, ובוחרים משתנים אחרים.</a:t>
            </a:r>
          </a:p>
          <a:p>
            <a:r>
              <a:rPr lang="he-IL" sz="1400" dirty="0"/>
              <a:t>את שלבים 1-4 אנחנו מריצים רק על בסיס הנתונים של המשחקים הישנים, הסיבה לכך טמונה בטבע השאלה שלנו, בכך שאנחנו מריצים את המודל ללמוד את בסיס המשחקים הישנים, אנחנו בעצם מלמדים אותו מה הופך רק משחק ישן לטוב.</a:t>
            </a:r>
          </a:p>
          <a:p>
            <a:r>
              <a:rPr lang="he-IL" sz="1400" dirty="0"/>
              <a:t>5.לאחר שהגענו לתוצאות מספקות, אנחנו מריצים את המודל על בסיס הנתונים החדש, הוא לוקח את המידע הרלוונטי מהם ומחליט על פיו האם המשחק תואם את הקריטריונים שהופכים משחק ישן לטוב, זה עובד בגלל שהמודל למד על פי משחקים ישנים.</a:t>
            </a:r>
          </a:p>
          <a:p>
            <a:endParaRPr lang="he-IL" sz="1400" dirty="0"/>
          </a:p>
          <a:p>
            <a:endParaRPr lang="he-IL" sz="1400" dirty="0"/>
          </a:p>
        </p:txBody>
      </p:sp>
      <p:pic>
        <p:nvPicPr>
          <p:cNvPr id="5" name="Picture 2" descr="נדמה לכם שצוקרברג מדבר כמו רובוט? ראו מה קורה כשרובוט מדבר כמו צוקרברג |  מוסף כלכליסט">
            <a:extLst>
              <a:ext uri="{FF2B5EF4-FFF2-40B4-BE49-F238E27FC236}">
                <a16:creationId xmlns:a16="http://schemas.microsoft.com/office/drawing/2014/main" id="{50461350-6FAD-4D26-84E4-C9FD5DF7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90" y="3429000"/>
            <a:ext cx="4125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67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22D57C-CB7A-4D94-A4F4-E42FC80FD821}"/>
              </a:ext>
            </a:extLst>
          </p:cNvPr>
          <p:cNvSpPr>
            <a:spLocks noGrp="1"/>
          </p:cNvSpPr>
          <p:nvPr>
            <p:ph type="title"/>
          </p:nvPr>
        </p:nvSpPr>
        <p:spPr>
          <a:xfrm>
            <a:off x="3623837" y="148766"/>
            <a:ext cx="7729728" cy="1188720"/>
          </a:xfrm>
        </p:spPr>
        <p:txBody>
          <a:bodyPr/>
          <a:lstStyle/>
          <a:p>
            <a:r>
              <a:rPr lang="he-IL" dirty="0"/>
              <a:t>כעת משיש בידינו את המידע, נשאר לחזות את ההתאמה</a:t>
            </a:r>
          </a:p>
        </p:txBody>
      </p:sp>
      <p:sp>
        <p:nvSpPr>
          <p:cNvPr id="3" name="מציין מיקום תוכן 2">
            <a:extLst>
              <a:ext uri="{FF2B5EF4-FFF2-40B4-BE49-F238E27FC236}">
                <a16:creationId xmlns:a16="http://schemas.microsoft.com/office/drawing/2014/main" id="{0B791B6B-F767-42D8-9C91-A03108B35B27}"/>
              </a:ext>
            </a:extLst>
          </p:cNvPr>
          <p:cNvSpPr>
            <a:spLocks noGrp="1"/>
          </p:cNvSpPr>
          <p:nvPr>
            <p:ph idx="1"/>
          </p:nvPr>
        </p:nvSpPr>
        <p:spPr>
          <a:xfrm>
            <a:off x="4029790" y="1337486"/>
            <a:ext cx="7729728" cy="3101983"/>
          </a:xfrm>
        </p:spPr>
        <p:txBody>
          <a:bodyPr/>
          <a:lstStyle/>
          <a:p>
            <a:r>
              <a:rPr lang="he-IL" dirty="0"/>
              <a:t>הרעיון שלנו הוא לקחת את הנתונים הישנים, ולהטמיע אותם על בסיס הנתונים החדשים. נסקור קטגוריות שונות כגון: איורים, עוקבים, סרטונים, האם רב פלטפורמות, קטגוריה </a:t>
            </a:r>
            <a:r>
              <a:rPr lang="he-IL" dirty="0" err="1"/>
              <a:t>וכ</a:t>
            </a:r>
            <a:r>
              <a:rPr lang="en-US" dirty="0"/>
              <a:t>'</a:t>
            </a:r>
            <a:r>
              <a:rPr lang="he-IL" dirty="0"/>
              <a:t>ו.</a:t>
            </a:r>
          </a:p>
          <a:p>
            <a:r>
              <a:rPr lang="he-IL" dirty="0"/>
              <a:t>לאחר מכן נפעיל את </a:t>
            </a:r>
            <a:r>
              <a:rPr lang="en-US" dirty="0" err="1"/>
              <a:t>traint_test_split</a:t>
            </a:r>
            <a:r>
              <a:rPr lang="he-IL" dirty="0"/>
              <a:t> דבר שיעניק לנו חיזוי לגבי הנתון </a:t>
            </a:r>
            <a:r>
              <a:rPr lang="he-IL" dirty="0" err="1"/>
              <a:t>המדוייק</a:t>
            </a:r>
            <a:r>
              <a:rPr lang="he-IL" dirty="0"/>
              <a:t>.</a:t>
            </a:r>
          </a:p>
          <a:p>
            <a:r>
              <a:rPr lang="he-IL" dirty="0"/>
              <a:t>בצורה זו תרגלנו את הנתונים הישנים. אבל עלינו למצוא איזה </a:t>
            </a:r>
            <a:r>
              <a:rPr lang="en-US" dirty="0" err="1"/>
              <a:t>i</a:t>
            </a:r>
            <a:r>
              <a:rPr lang="he-IL" dirty="0"/>
              <a:t> מביא את </a:t>
            </a:r>
            <a:r>
              <a:rPr lang="he-IL" dirty="0" err="1"/>
              <a:t>המדוייקים</a:t>
            </a:r>
            <a:r>
              <a:rPr lang="he-IL" dirty="0"/>
              <a:t> ביותר. על מנת לפצל את בסיס הנתונים ללמידה ובדיקה השתמשנו </a:t>
            </a:r>
            <a:r>
              <a:rPr lang="he-IL" dirty="0" err="1"/>
              <a:t>בללואת</a:t>
            </a:r>
            <a:r>
              <a:rPr lang="he-IL" dirty="0"/>
              <a:t> </a:t>
            </a:r>
            <a:r>
              <a:rPr lang="en-US" dirty="0"/>
              <a:t> for </a:t>
            </a:r>
            <a:r>
              <a:rPr lang="he-IL" dirty="0"/>
              <a:t>פשוטה כדי למצוא את החלוקה האידאלית ביותר.</a:t>
            </a:r>
          </a:p>
          <a:p>
            <a:r>
              <a:rPr lang="he-IL" dirty="0"/>
              <a:t>מצאנו כי ה</a:t>
            </a:r>
            <a:r>
              <a:rPr lang="en-US" dirty="0" err="1"/>
              <a:t>i</a:t>
            </a:r>
            <a:r>
              <a:rPr lang="he-IL" dirty="0"/>
              <a:t> אשר מקיים את הדברים בצורה הטובה ביותר הוא 1.</a:t>
            </a:r>
          </a:p>
          <a:p>
            <a:r>
              <a:rPr lang="he-IL" dirty="0"/>
              <a:t>כעת נשתמש בו על מנת לבצע חיזוי נוסף:</a:t>
            </a:r>
          </a:p>
          <a:p>
            <a:endParaRPr lang="he-IL" dirty="0"/>
          </a:p>
          <a:p>
            <a:endParaRPr lang="he-IL" dirty="0"/>
          </a:p>
        </p:txBody>
      </p:sp>
      <p:pic>
        <p:nvPicPr>
          <p:cNvPr id="5" name="תמונה 4">
            <a:extLst>
              <a:ext uri="{FF2B5EF4-FFF2-40B4-BE49-F238E27FC236}">
                <a16:creationId xmlns:a16="http://schemas.microsoft.com/office/drawing/2014/main" id="{B49AF347-2B3C-4F7A-8F01-225CF6A1A0A3}"/>
              </a:ext>
            </a:extLst>
          </p:cNvPr>
          <p:cNvPicPr>
            <a:picLocks noChangeAspect="1"/>
          </p:cNvPicPr>
          <p:nvPr/>
        </p:nvPicPr>
        <p:blipFill>
          <a:blip r:embed="rId2"/>
          <a:stretch>
            <a:fillRect/>
          </a:stretch>
        </p:blipFill>
        <p:spPr>
          <a:xfrm>
            <a:off x="106211" y="4071872"/>
            <a:ext cx="6242338" cy="2786128"/>
          </a:xfrm>
          <a:prstGeom prst="rect">
            <a:avLst/>
          </a:prstGeom>
        </p:spPr>
      </p:pic>
      <p:pic>
        <p:nvPicPr>
          <p:cNvPr id="5122" name="Picture 2">
            <a:extLst>
              <a:ext uri="{FF2B5EF4-FFF2-40B4-BE49-F238E27FC236}">
                <a16:creationId xmlns:a16="http://schemas.microsoft.com/office/drawing/2014/main" id="{343D9754-B185-4FEB-99CE-5A232F8EE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5" y="964692"/>
            <a:ext cx="1685108" cy="1685108"/>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2F147557-B0FE-4D67-ABBA-9F42F000B572}"/>
              </a:ext>
            </a:extLst>
          </p:cNvPr>
          <p:cNvPicPr>
            <a:picLocks noChangeAspect="1"/>
          </p:cNvPicPr>
          <p:nvPr/>
        </p:nvPicPr>
        <p:blipFill>
          <a:blip r:embed="rId4"/>
          <a:stretch>
            <a:fillRect/>
          </a:stretch>
        </p:blipFill>
        <p:spPr>
          <a:xfrm>
            <a:off x="5832365" y="4740972"/>
            <a:ext cx="6359635" cy="2241138"/>
          </a:xfrm>
          <a:prstGeom prst="rect">
            <a:avLst/>
          </a:prstGeom>
        </p:spPr>
      </p:pic>
    </p:spTree>
    <p:extLst>
      <p:ext uri="{BB962C8B-B14F-4D97-AF65-F5344CB8AC3E}">
        <p14:creationId xmlns:p14="http://schemas.microsoft.com/office/powerpoint/2010/main" val="387296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D5038BA8-55F6-4498-8227-436007FCDD07}"/>
              </a:ext>
            </a:extLst>
          </p:cNvPr>
          <p:cNvSpPr>
            <a:spLocks noGrp="1"/>
          </p:cNvSpPr>
          <p:nvPr>
            <p:ph idx="1"/>
          </p:nvPr>
        </p:nvSpPr>
        <p:spPr>
          <a:xfrm>
            <a:off x="4228749" y="265295"/>
            <a:ext cx="7729728" cy="4219956"/>
          </a:xfrm>
        </p:spPr>
        <p:txBody>
          <a:bodyPr>
            <a:normAutofit/>
          </a:bodyPr>
          <a:lstStyle/>
          <a:p>
            <a:r>
              <a:rPr lang="he-IL" dirty="0"/>
              <a:t>נשתמש באותו </a:t>
            </a:r>
            <a:r>
              <a:rPr lang="en-US" dirty="0" err="1"/>
              <a:t>lgr</a:t>
            </a:r>
            <a:r>
              <a:rPr lang="he-IL" dirty="0"/>
              <a:t> בדיוק על מנת לאמן את מאגר המשחקים החדשים שלנו! שהרי נרצה לבדוק האם משחק חדש </a:t>
            </a:r>
            <a:r>
              <a:rPr lang="he-IL" dirty="0" err="1"/>
              <a:t>יכל</a:t>
            </a:r>
            <a:r>
              <a:rPr lang="he-IL" dirty="0"/>
              <a:t> להצליח בעבר!</a:t>
            </a:r>
          </a:p>
          <a:p>
            <a:r>
              <a:rPr lang="he-IL" dirty="0"/>
              <a:t>לבסוף קיבלנו רגרסיה לינארית וקיבלנו ערך בין 0 ל100. נרצה להציג אותו בצורה נוחה, ולכן הגדרנו טווח של 70 ומשתנה בוליאני. כאשר המספר יהיה מעל 70, המשתנה הבוליאני יקבל את הספרה 1, אחרת יקבל 0.</a:t>
            </a:r>
          </a:p>
          <a:p>
            <a:r>
              <a:rPr lang="he-IL" dirty="0">
                <a:solidFill>
                  <a:srgbClr val="FF0000"/>
                </a:solidFill>
              </a:rPr>
              <a:t>כמובן שאת הנתונים אנחנו חוזים גם עבור נתוני המשחקים הישנים, וגם עבור נתוני המשחקים החדשים.</a:t>
            </a:r>
          </a:p>
          <a:p>
            <a:r>
              <a:rPr lang="he-IL" dirty="0">
                <a:solidFill>
                  <a:srgbClr val="00B0F0"/>
                </a:solidFill>
              </a:rPr>
              <a:t>פירוש הסימון 1 הוא כי המשחק היה מצליח בתקופת העבר!</a:t>
            </a:r>
          </a:p>
        </p:txBody>
      </p:sp>
      <p:pic>
        <p:nvPicPr>
          <p:cNvPr id="5" name="תמונה 4">
            <a:extLst>
              <a:ext uri="{FF2B5EF4-FFF2-40B4-BE49-F238E27FC236}">
                <a16:creationId xmlns:a16="http://schemas.microsoft.com/office/drawing/2014/main" id="{21AE3FF3-4D9F-417B-8282-3B482AFD80BC}"/>
              </a:ext>
            </a:extLst>
          </p:cNvPr>
          <p:cNvPicPr>
            <a:picLocks noChangeAspect="1"/>
          </p:cNvPicPr>
          <p:nvPr/>
        </p:nvPicPr>
        <p:blipFill>
          <a:blip r:embed="rId2"/>
          <a:stretch>
            <a:fillRect/>
          </a:stretch>
        </p:blipFill>
        <p:spPr>
          <a:xfrm>
            <a:off x="1376924" y="2375273"/>
            <a:ext cx="4804322" cy="1312982"/>
          </a:xfrm>
          <a:prstGeom prst="rect">
            <a:avLst/>
          </a:prstGeom>
        </p:spPr>
      </p:pic>
      <p:sp>
        <p:nvSpPr>
          <p:cNvPr id="9" name="תיבת טקסט 8">
            <a:extLst>
              <a:ext uri="{FF2B5EF4-FFF2-40B4-BE49-F238E27FC236}">
                <a16:creationId xmlns:a16="http://schemas.microsoft.com/office/drawing/2014/main" id="{5650D005-007D-4E4C-BECB-A4A43DD9C9CE}"/>
              </a:ext>
            </a:extLst>
          </p:cNvPr>
          <p:cNvSpPr txBox="1"/>
          <p:nvPr/>
        </p:nvSpPr>
        <p:spPr>
          <a:xfrm>
            <a:off x="5693898" y="3318923"/>
            <a:ext cx="6098344" cy="369332"/>
          </a:xfrm>
          <a:prstGeom prst="rect">
            <a:avLst/>
          </a:prstGeom>
          <a:noFill/>
        </p:spPr>
        <p:txBody>
          <a:bodyPr wrap="square">
            <a:spAutoFit/>
          </a:bodyPr>
          <a:lstStyle/>
          <a:p>
            <a:r>
              <a:rPr lang="he-IL" dirty="0"/>
              <a:t>נפעיל מבחן רגרסיה לוגיסטית</a:t>
            </a:r>
          </a:p>
        </p:txBody>
      </p:sp>
      <p:pic>
        <p:nvPicPr>
          <p:cNvPr id="10" name="תמונה 9">
            <a:extLst>
              <a:ext uri="{FF2B5EF4-FFF2-40B4-BE49-F238E27FC236}">
                <a16:creationId xmlns:a16="http://schemas.microsoft.com/office/drawing/2014/main" id="{9BF59F4D-FF6E-4BFF-8F65-BD235BEC30A3}"/>
              </a:ext>
            </a:extLst>
          </p:cNvPr>
          <p:cNvPicPr>
            <a:picLocks noChangeAspect="1"/>
          </p:cNvPicPr>
          <p:nvPr/>
        </p:nvPicPr>
        <p:blipFill>
          <a:blip r:embed="rId3"/>
          <a:stretch>
            <a:fillRect/>
          </a:stretch>
        </p:blipFill>
        <p:spPr>
          <a:xfrm>
            <a:off x="6766627" y="3773932"/>
            <a:ext cx="5191850" cy="2219635"/>
          </a:xfrm>
          <a:prstGeom prst="rect">
            <a:avLst/>
          </a:prstGeom>
        </p:spPr>
      </p:pic>
      <p:pic>
        <p:nvPicPr>
          <p:cNvPr id="11" name="תמונה 10">
            <a:extLst>
              <a:ext uri="{FF2B5EF4-FFF2-40B4-BE49-F238E27FC236}">
                <a16:creationId xmlns:a16="http://schemas.microsoft.com/office/drawing/2014/main" id="{F5C2B618-37A3-43BA-949B-21635ACA4129}"/>
              </a:ext>
            </a:extLst>
          </p:cNvPr>
          <p:cNvPicPr>
            <a:picLocks noChangeAspect="1"/>
          </p:cNvPicPr>
          <p:nvPr/>
        </p:nvPicPr>
        <p:blipFill>
          <a:blip r:embed="rId4"/>
          <a:stretch>
            <a:fillRect/>
          </a:stretch>
        </p:blipFill>
        <p:spPr>
          <a:xfrm>
            <a:off x="495614" y="3792716"/>
            <a:ext cx="6020843" cy="1678377"/>
          </a:xfrm>
          <a:prstGeom prst="rect">
            <a:avLst/>
          </a:prstGeom>
        </p:spPr>
      </p:pic>
      <p:pic>
        <p:nvPicPr>
          <p:cNvPr id="12" name="תמונה 11">
            <a:extLst>
              <a:ext uri="{FF2B5EF4-FFF2-40B4-BE49-F238E27FC236}">
                <a16:creationId xmlns:a16="http://schemas.microsoft.com/office/drawing/2014/main" id="{27C1FAEF-D3C9-40C6-A751-1594E79B85E7}"/>
              </a:ext>
            </a:extLst>
          </p:cNvPr>
          <p:cNvPicPr>
            <a:picLocks noChangeAspect="1"/>
          </p:cNvPicPr>
          <p:nvPr/>
        </p:nvPicPr>
        <p:blipFill>
          <a:blip r:embed="rId5"/>
          <a:stretch>
            <a:fillRect/>
          </a:stretch>
        </p:blipFill>
        <p:spPr>
          <a:xfrm>
            <a:off x="495614" y="5715074"/>
            <a:ext cx="6001457" cy="1013471"/>
          </a:xfrm>
          <a:prstGeom prst="rect">
            <a:avLst/>
          </a:prstGeom>
        </p:spPr>
      </p:pic>
      <p:sp>
        <p:nvSpPr>
          <p:cNvPr id="8" name="תיבת טקסט 7">
            <a:extLst>
              <a:ext uri="{FF2B5EF4-FFF2-40B4-BE49-F238E27FC236}">
                <a16:creationId xmlns:a16="http://schemas.microsoft.com/office/drawing/2014/main" id="{728D6E7D-675E-4041-A3AB-B9B58C460799}"/>
              </a:ext>
            </a:extLst>
          </p:cNvPr>
          <p:cNvSpPr txBox="1"/>
          <p:nvPr/>
        </p:nvSpPr>
        <p:spPr>
          <a:xfrm>
            <a:off x="239151" y="265295"/>
            <a:ext cx="3727938" cy="1200329"/>
          </a:xfrm>
          <a:prstGeom prst="rect">
            <a:avLst/>
          </a:prstGeom>
          <a:noFill/>
        </p:spPr>
        <p:txBody>
          <a:bodyPr wrap="square" rtlCol="1">
            <a:spAutoFit/>
          </a:bodyPr>
          <a:lstStyle/>
          <a:p>
            <a:r>
              <a:rPr lang="he-IL" sz="1800" b="1"/>
              <a:t>השתמשנו גם בבמשתני מכפלה platformxis_multiplatform','followsxvideos' שעוזרים לנו לזהות יחס ספציפי בין שני משתנים לתוצאה</a:t>
            </a:r>
            <a:endParaRPr lang="he-IL" sz="1800" b="1" dirty="0"/>
          </a:p>
        </p:txBody>
      </p:sp>
    </p:spTree>
    <p:extLst>
      <p:ext uri="{BB962C8B-B14F-4D97-AF65-F5344CB8AC3E}">
        <p14:creationId xmlns:p14="http://schemas.microsoft.com/office/powerpoint/2010/main" val="2008918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42A2073-968E-4354-9817-22167835B85C}"/>
              </a:ext>
            </a:extLst>
          </p:cNvPr>
          <p:cNvSpPr>
            <a:spLocks noGrp="1"/>
          </p:cNvSpPr>
          <p:nvPr>
            <p:ph idx="1"/>
          </p:nvPr>
        </p:nvSpPr>
        <p:spPr>
          <a:xfrm>
            <a:off x="2231136" y="3420518"/>
            <a:ext cx="7729728" cy="3101983"/>
          </a:xfrm>
        </p:spPr>
        <p:txBody>
          <a:bodyPr/>
          <a:lstStyle/>
          <a:p>
            <a:r>
              <a:rPr lang="he-IL" dirty="0"/>
              <a:t>קיבלנו טבלאות אשר מראות לנו האם משחקים עכשוויים היו מצליחים גם בעבר.</a:t>
            </a:r>
          </a:p>
          <a:p>
            <a:r>
              <a:rPr lang="he-IL" b="1" u="sng" dirty="0"/>
              <a:t>באמצעות רייטינג:                                                        באמצעות ערך בינארי:</a:t>
            </a:r>
          </a:p>
          <a:p>
            <a:endParaRPr lang="he-IL" b="1" u="sng" dirty="0"/>
          </a:p>
        </p:txBody>
      </p:sp>
      <p:pic>
        <p:nvPicPr>
          <p:cNvPr id="5" name="תמונה 4">
            <a:extLst>
              <a:ext uri="{FF2B5EF4-FFF2-40B4-BE49-F238E27FC236}">
                <a16:creationId xmlns:a16="http://schemas.microsoft.com/office/drawing/2014/main" id="{46899515-4B0C-4306-9FFB-0768B4510FD9}"/>
              </a:ext>
            </a:extLst>
          </p:cNvPr>
          <p:cNvPicPr>
            <a:picLocks noChangeAspect="1"/>
          </p:cNvPicPr>
          <p:nvPr/>
        </p:nvPicPr>
        <p:blipFill>
          <a:blip r:embed="rId2"/>
          <a:stretch>
            <a:fillRect/>
          </a:stretch>
        </p:blipFill>
        <p:spPr>
          <a:xfrm>
            <a:off x="7100072" y="4320230"/>
            <a:ext cx="2634772" cy="2074319"/>
          </a:xfrm>
          <a:prstGeom prst="rect">
            <a:avLst/>
          </a:prstGeom>
        </p:spPr>
      </p:pic>
      <p:pic>
        <p:nvPicPr>
          <p:cNvPr id="7" name="תמונה 6">
            <a:extLst>
              <a:ext uri="{FF2B5EF4-FFF2-40B4-BE49-F238E27FC236}">
                <a16:creationId xmlns:a16="http://schemas.microsoft.com/office/drawing/2014/main" id="{E1B87664-1EFE-42F1-920F-B154428BE4E8}"/>
              </a:ext>
            </a:extLst>
          </p:cNvPr>
          <p:cNvPicPr>
            <a:picLocks noChangeAspect="1"/>
          </p:cNvPicPr>
          <p:nvPr/>
        </p:nvPicPr>
        <p:blipFill>
          <a:blip r:embed="rId3"/>
          <a:stretch>
            <a:fillRect/>
          </a:stretch>
        </p:blipFill>
        <p:spPr>
          <a:xfrm>
            <a:off x="2372476" y="4320230"/>
            <a:ext cx="2375198" cy="2005037"/>
          </a:xfrm>
          <a:prstGeom prst="rect">
            <a:avLst/>
          </a:prstGeom>
        </p:spPr>
      </p:pic>
      <p:pic>
        <p:nvPicPr>
          <p:cNvPr id="8" name="מציין מיקום תוכן 4">
            <a:extLst>
              <a:ext uri="{FF2B5EF4-FFF2-40B4-BE49-F238E27FC236}">
                <a16:creationId xmlns:a16="http://schemas.microsoft.com/office/drawing/2014/main" id="{1A535E19-2136-4CFA-BFD5-6BE7C0AF79A2}"/>
              </a:ext>
            </a:extLst>
          </p:cNvPr>
          <p:cNvPicPr>
            <a:picLocks noChangeAspect="1"/>
          </p:cNvPicPr>
          <p:nvPr/>
        </p:nvPicPr>
        <p:blipFill>
          <a:blip r:embed="rId4"/>
          <a:stretch>
            <a:fillRect/>
          </a:stretch>
        </p:blipFill>
        <p:spPr>
          <a:xfrm>
            <a:off x="528945" y="335499"/>
            <a:ext cx="7731125" cy="2072960"/>
          </a:xfrm>
          <a:prstGeom prst="rect">
            <a:avLst/>
          </a:prstGeom>
        </p:spPr>
      </p:pic>
      <p:sp>
        <p:nvSpPr>
          <p:cNvPr id="10" name="תיבת טקסט 9">
            <a:extLst>
              <a:ext uri="{FF2B5EF4-FFF2-40B4-BE49-F238E27FC236}">
                <a16:creationId xmlns:a16="http://schemas.microsoft.com/office/drawing/2014/main" id="{3E11F59B-B093-4EB9-9210-F140B039928C}"/>
              </a:ext>
            </a:extLst>
          </p:cNvPr>
          <p:cNvSpPr txBox="1"/>
          <p:nvPr/>
        </p:nvSpPr>
        <p:spPr>
          <a:xfrm>
            <a:off x="4747674" y="532733"/>
            <a:ext cx="6098344" cy="369332"/>
          </a:xfrm>
          <a:prstGeom prst="rect">
            <a:avLst/>
          </a:prstGeom>
          <a:noFill/>
        </p:spPr>
        <p:txBody>
          <a:bodyPr wrap="square">
            <a:spAutoFit/>
          </a:bodyPr>
          <a:lstStyle/>
          <a:p>
            <a:r>
              <a:rPr lang="he-IL" dirty="0"/>
              <a:t>נבצע שימוש ב</a:t>
            </a:r>
            <a:r>
              <a:rPr lang="en-US" dirty="0"/>
              <a:t>KNN</a:t>
            </a:r>
            <a:r>
              <a:rPr lang="he-IL" dirty="0"/>
              <a:t>	</a:t>
            </a:r>
          </a:p>
        </p:txBody>
      </p:sp>
      <p:pic>
        <p:nvPicPr>
          <p:cNvPr id="11" name="Picture 2" descr="k-NN ( k-Nearest Neighbors) Starter Guide - Machine Learning HD">
            <a:extLst>
              <a:ext uri="{FF2B5EF4-FFF2-40B4-BE49-F238E27FC236}">
                <a16:creationId xmlns:a16="http://schemas.microsoft.com/office/drawing/2014/main" id="{E4C90F11-8F60-4ADE-91D5-F92C5BF29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9005" y="1208153"/>
            <a:ext cx="1706336" cy="170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87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4812E8-F99E-4400-B0A5-451C16FE2AAA}"/>
              </a:ext>
            </a:extLst>
          </p:cNvPr>
          <p:cNvSpPr>
            <a:spLocks noGrp="1"/>
          </p:cNvSpPr>
          <p:nvPr>
            <p:ph type="title"/>
          </p:nvPr>
        </p:nvSpPr>
        <p:spPr>
          <a:xfrm>
            <a:off x="1920240" y="247650"/>
            <a:ext cx="9601200" cy="1485900"/>
          </a:xfrm>
        </p:spPr>
        <p:txBody>
          <a:bodyPr/>
          <a:lstStyle/>
          <a:p>
            <a:pPr algn="r"/>
            <a:r>
              <a:rPr lang="he-IL" b="1" u="sng" dirty="0"/>
              <a:t>מטרת </a:t>
            </a:r>
            <a:r>
              <a:rPr lang="he-IL" b="1" u="sng" dirty="0" err="1"/>
              <a:t>הפרוייקט</a:t>
            </a:r>
            <a:endParaRPr lang="he-IL" b="1" u="sng" dirty="0"/>
          </a:p>
        </p:txBody>
      </p:sp>
      <p:sp>
        <p:nvSpPr>
          <p:cNvPr id="3" name="מציין מיקום תוכן 2">
            <a:extLst>
              <a:ext uri="{FF2B5EF4-FFF2-40B4-BE49-F238E27FC236}">
                <a16:creationId xmlns:a16="http://schemas.microsoft.com/office/drawing/2014/main" id="{3F8C8820-9901-4D01-8FE9-4A116FC09003}"/>
              </a:ext>
            </a:extLst>
          </p:cNvPr>
          <p:cNvSpPr>
            <a:spLocks noGrp="1"/>
          </p:cNvSpPr>
          <p:nvPr>
            <p:ph idx="1"/>
          </p:nvPr>
        </p:nvSpPr>
        <p:spPr>
          <a:xfrm>
            <a:off x="2103120" y="990600"/>
            <a:ext cx="9601200" cy="3581400"/>
          </a:xfrm>
        </p:spPr>
        <p:txBody>
          <a:bodyPr>
            <a:normAutofit/>
          </a:bodyPr>
          <a:lstStyle/>
          <a:p>
            <a:r>
              <a:rPr lang="he-IL" sz="2400" dirty="0"/>
              <a:t>מטרת </a:t>
            </a:r>
            <a:r>
              <a:rPr lang="he-IL" sz="2400" dirty="0" err="1"/>
              <a:t>הפרוייקט</a:t>
            </a:r>
            <a:r>
              <a:rPr lang="he-IL" sz="2400" dirty="0"/>
              <a:t> שלנו היתה לחזות האם משחקים חדשים היו מצליחים בתקופת העבר.</a:t>
            </a:r>
          </a:p>
          <a:p>
            <a:r>
              <a:rPr lang="he-IL" sz="2400" dirty="0"/>
              <a:t>אהבתנו העמוקה למשחקים ישנים היוותה קו מנחה בבחירתנו בנושא זה. מגיל קטן אהבנו לשחקי במשחקי </a:t>
            </a:r>
            <a:r>
              <a:rPr lang="en-US" sz="2400" dirty="0" err="1"/>
              <a:t>Ms-DOS</a:t>
            </a:r>
            <a:r>
              <a:rPr lang="he-IL" sz="2400" dirty="0"/>
              <a:t> אשר השפיעו באופן מובהק על המשחקים של ימינו. אלו אופיינו במשחקיות קצרה יחסית (</a:t>
            </a:r>
            <a:r>
              <a:rPr lang="en-US" sz="2400" dirty="0"/>
              <a:t>'</a:t>
            </a:r>
            <a:r>
              <a:rPr lang="he-IL" sz="2400" dirty="0" err="1"/>
              <a:t>ארקייד</a:t>
            </a:r>
            <a:r>
              <a:rPr lang="en-US" sz="2400" dirty="0"/>
              <a:t>'</a:t>
            </a:r>
            <a:r>
              <a:rPr lang="he-IL" sz="2400" dirty="0"/>
              <a:t>), גרפיקה נמוכה, אך הנאה גבוהה. </a:t>
            </a:r>
          </a:p>
        </p:txBody>
      </p:sp>
      <p:sp>
        <p:nvSpPr>
          <p:cNvPr id="4" name="כותרת 1">
            <a:extLst>
              <a:ext uri="{FF2B5EF4-FFF2-40B4-BE49-F238E27FC236}">
                <a16:creationId xmlns:a16="http://schemas.microsoft.com/office/drawing/2014/main" id="{484C2299-CCAE-4039-8326-94F8E224ED69}"/>
              </a:ext>
            </a:extLst>
          </p:cNvPr>
          <p:cNvSpPr txBox="1">
            <a:spLocks/>
          </p:cNvSpPr>
          <p:nvPr/>
        </p:nvSpPr>
        <p:spPr>
          <a:xfrm>
            <a:off x="4452425" y="2781300"/>
            <a:ext cx="9601200" cy="1485900"/>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he-IL" b="1" u="sng"/>
              <a:t>שלב 1: כריית נתונים</a:t>
            </a:r>
            <a:endParaRPr lang="he-IL" b="1" u="sng" dirty="0"/>
          </a:p>
        </p:txBody>
      </p:sp>
      <p:sp>
        <p:nvSpPr>
          <p:cNvPr id="5" name="מציין מיקום תוכן 2">
            <a:extLst>
              <a:ext uri="{FF2B5EF4-FFF2-40B4-BE49-F238E27FC236}">
                <a16:creationId xmlns:a16="http://schemas.microsoft.com/office/drawing/2014/main" id="{36827D31-8C8C-4D1C-BCE6-6448D8D42517}"/>
              </a:ext>
            </a:extLst>
          </p:cNvPr>
          <p:cNvSpPr txBox="1">
            <a:spLocks/>
          </p:cNvSpPr>
          <p:nvPr/>
        </p:nvSpPr>
        <p:spPr>
          <a:xfrm>
            <a:off x="1695157" y="3720905"/>
            <a:ext cx="9601200" cy="3581400"/>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he-IL" sz="2800"/>
              <a:t>בבואנו לאסוף את הנתונים, נתמקד ב2 אתרים מרכזיים:</a:t>
            </a:r>
          </a:p>
          <a:p>
            <a:r>
              <a:rPr lang="he-IL" sz="2800"/>
              <a:t>1. </a:t>
            </a:r>
            <a:r>
              <a:rPr lang="en-US" sz="2800"/>
              <a:t>GameDataBase</a:t>
            </a:r>
            <a:r>
              <a:rPr lang="he-IL" sz="2800"/>
              <a:t>-הינו אתר מאגר אשר מכיל אלפי נתוני מידע אודות משחקים ישנים. </a:t>
            </a:r>
          </a:p>
          <a:p>
            <a:r>
              <a:rPr lang="he-IL" sz="2800"/>
              <a:t>2.</a:t>
            </a:r>
            <a:r>
              <a:rPr lang="en-US" sz="2800"/>
              <a:t>IGDB</a:t>
            </a:r>
            <a:r>
              <a:rPr lang="he-IL" sz="2800"/>
              <a:t> – מאגר אשר מכיל אלפי משחקים הן ישנים והן חדשים, ממגוון זמנים שונים.</a:t>
            </a:r>
            <a:endParaRPr lang="he-IL" sz="2800" dirty="0"/>
          </a:p>
        </p:txBody>
      </p:sp>
      <p:pic>
        <p:nvPicPr>
          <p:cNvPr id="6" name="Picture 4" descr="炭鉱夫は止まらない">
            <a:extLst>
              <a:ext uri="{FF2B5EF4-FFF2-40B4-BE49-F238E27FC236}">
                <a16:creationId xmlns:a16="http://schemas.microsoft.com/office/drawing/2014/main" id="{ED226A86-B580-44A2-916C-936B6C6D2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852" y="2370909"/>
            <a:ext cx="1896291" cy="189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4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D049A8-7925-4FE8-9C85-24E4E3888A9F}"/>
              </a:ext>
            </a:extLst>
          </p:cNvPr>
          <p:cNvSpPr>
            <a:spLocks noGrp="1"/>
          </p:cNvSpPr>
          <p:nvPr>
            <p:ph type="title"/>
          </p:nvPr>
        </p:nvSpPr>
        <p:spPr>
          <a:xfrm>
            <a:off x="7800535" y="96096"/>
            <a:ext cx="9601200" cy="1485900"/>
          </a:xfrm>
        </p:spPr>
        <p:txBody>
          <a:bodyPr/>
          <a:lstStyle/>
          <a:p>
            <a:r>
              <a:rPr lang="en-US" dirty="0" err="1"/>
              <a:t>GameDataBase</a:t>
            </a:r>
            <a:endParaRPr lang="he-IL" dirty="0"/>
          </a:p>
        </p:txBody>
      </p:sp>
      <p:sp>
        <p:nvSpPr>
          <p:cNvPr id="3" name="מציין מיקום תוכן 2">
            <a:extLst>
              <a:ext uri="{FF2B5EF4-FFF2-40B4-BE49-F238E27FC236}">
                <a16:creationId xmlns:a16="http://schemas.microsoft.com/office/drawing/2014/main" id="{72269E1E-3AC0-482B-921D-B8E3B17714CB}"/>
              </a:ext>
            </a:extLst>
          </p:cNvPr>
          <p:cNvSpPr>
            <a:spLocks noGrp="1"/>
          </p:cNvSpPr>
          <p:nvPr>
            <p:ph idx="1"/>
          </p:nvPr>
        </p:nvSpPr>
        <p:spPr>
          <a:xfrm>
            <a:off x="2314136" y="839046"/>
            <a:ext cx="9601200" cy="3581400"/>
          </a:xfrm>
        </p:spPr>
        <p:txBody>
          <a:bodyPr/>
          <a:lstStyle/>
          <a:p>
            <a:r>
              <a:rPr lang="he-IL" dirty="0"/>
              <a:t>את כריית הנתונים ביצענו באמצעות הכתובת: </a:t>
            </a:r>
            <a:r>
              <a:rPr lang="en-US" dirty="0">
                <a:hlinkClick r:id="rId2"/>
              </a:rPr>
              <a:t>https://www.gamesdatabase.org/list.aspx?year={}</a:t>
            </a:r>
            <a:endParaRPr lang="he-IL" dirty="0"/>
          </a:p>
          <a:p>
            <a:pPr marL="0" indent="0">
              <a:buNone/>
            </a:pPr>
            <a:r>
              <a:rPr lang="he-IL" dirty="0"/>
              <a:t>תוך מיון הנתונים לפי שנים שונות. כאשר הנתונים שנלקחו הם בין השנים 1980-2000.</a:t>
            </a:r>
          </a:p>
          <a:p>
            <a:pPr marL="0" indent="0">
              <a:buNone/>
            </a:pPr>
            <a:r>
              <a:rPr lang="he-IL" b="1" u="sng" dirty="0"/>
              <a:t>בעיה:</a:t>
            </a:r>
          </a:p>
          <a:p>
            <a:pPr marL="0" indent="0">
              <a:buNone/>
            </a:pPr>
            <a:r>
              <a:rPr lang="he-IL" dirty="0"/>
              <a:t>הנתונים באתר מוצפנים באמצעות קוד </a:t>
            </a:r>
            <a:r>
              <a:rPr lang="en-US" dirty="0"/>
              <a:t>JavaScript</a:t>
            </a:r>
            <a:r>
              <a:rPr lang="he-IL" dirty="0"/>
              <a:t> אשר מתנהג כמו </a:t>
            </a:r>
            <a:r>
              <a:rPr lang="en-US" dirty="0" err="1"/>
              <a:t>HashTable</a:t>
            </a:r>
            <a:r>
              <a:rPr lang="he-IL" dirty="0"/>
              <a:t>. הוא נושא </a:t>
            </a:r>
            <a:r>
              <a:rPr lang="en-US" dirty="0"/>
              <a:t>Key</a:t>
            </a:r>
            <a:r>
              <a:rPr lang="he-IL" dirty="0"/>
              <a:t> </a:t>
            </a:r>
            <a:r>
              <a:rPr lang="he-IL" dirty="0" err="1"/>
              <a:t>מסויים</a:t>
            </a:r>
            <a:r>
              <a:rPr lang="he-IL" dirty="0"/>
              <a:t> וברגע הלחיצה ממיר את עצמו לכתובת </a:t>
            </a:r>
            <a:r>
              <a:rPr lang="en-US" dirty="0"/>
              <a:t>URL</a:t>
            </a:r>
            <a:r>
              <a:rPr lang="he-IL" dirty="0"/>
              <a:t> חסויה. בגלל הסיבה הזו היינו צריכים לחשוב על דרך יצירתית לחלץ את נתונים.</a:t>
            </a:r>
          </a:p>
          <a:p>
            <a:pPr marL="0" indent="0">
              <a:buNone/>
            </a:pPr>
            <a:endParaRPr lang="he-IL" dirty="0"/>
          </a:p>
          <a:p>
            <a:pPr marL="0" indent="0">
              <a:buNone/>
            </a:pPr>
            <a:r>
              <a:rPr lang="he-IL" dirty="0"/>
              <a:t>בבואנו לבצע את כריית הנתונים, נעזרנו ב</a:t>
            </a:r>
            <a:r>
              <a:rPr lang="en-US" dirty="0"/>
              <a:t>selenium</a:t>
            </a:r>
            <a:r>
              <a:rPr lang="he-IL" dirty="0"/>
              <a:t> על מנת ליצור דפדוף אוטומטי בין העמודים.</a:t>
            </a:r>
          </a:p>
        </p:txBody>
      </p:sp>
      <p:pic>
        <p:nvPicPr>
          <p:cNvPr id="5" name="תמונה 4">
            <a:extLst>
              <a:ext uri="{FF2B5EF4-FFF2-40B4-BE49-F238E27FC236}">
                <a16:creationId xmlns:a16="http://schemas.microsoft.com/office/drawing/2014/main" id="{A464130A-8B8A-4FC2-AA0F-12110EB6CEB2}"/>
              </a:ext>
            </a:extLst>
          </p:cNvPr>
          <p:cNvPicPr>
            <a:picLocks noChangeAspect="1"/>
          </p:cNvPicPr>
          <p:nvPr/>
        </p:nvPicPr>
        <p:blipFill>
          <a:blip r:embed="rId3"/>
          <a:stretch>
            <a:fillRect/>
          </a:stretch>
        </p:blipFill>
        <p:spPr>
          <a:xfrm>
            <a:off x="1557997" y="3429000"/>
            <a:ext cx="2581635" cy="438211"/>
          </a:xfrm>
          <a:prstGeom prst="rect">
            <a:avLst/>
          </a:prstGeom>
        </p:spPr>
      </p:pic>
      <p:pic>
        <p:nvPicPr>
          <p:cNvPr id="6" name="תמונה 5">
            <a:extLst>
              <a:ext uri="{FF2B5EF4-FFF2-40B4-BE49-F238E27FC236}">
                <a16:creationId xmlns:a16="http://schemas.microsoft.com/office/drawing/2014/main" id="{4C66D220-72EE-412D-B2C0-BFCF3CD3A422}"/>
              </a:ext>
            </a:extLst>
          </p:cNvPr>
          <p:cNvPicPr>
            <a:picLocks noChangeAspect="1"/>
          </p:cNvPicPr>
          <p:nvPr/>
        </p:nvPicPr>
        <p:blipFill>
          <a:blip r:embed="rId4"/>
          <a:stretch>
            <a:fillRect/>
          </a:stretch>
        </p:blipFill>
        <p:spPr>
          <a:xfrm>
            <a:off x="3383530" y="4440297"/>
            <a:ext cx="8245358" cy="1578657"/>
          </a:xfrm>
          <a:prstGeom prst="rect">
            <a:avLst/>
          </a:prstGeom>
        </p:spPr>
      </p:pic>
    </p:spTree>
    <p:extLst>
      <p:ext uri="{BB962C8B-B14F-4D97-AF65-F5344CB8AC3E}">
        <p14:creationId xmlns:p14="http://schemas.microsoft.com/office/powerpoint/2010/main" val="255020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F1E182A-2241-41E8-80E7-1EDF536C0E06}"/>
              </a:ext>
            </a:extLst>
          </p:cNvPr>
          <p:cNvSpPr>
            <a:spLocks noGrp="1"/>
          </p:cNvSpPr>
          <p:nvPr>
            <p:ph idx="1"/>
          </p:nvPr>
        </p:nvSpPr>
        <p:spPr>
          <a:xfrm>
            <a:off x="2201594" y="-2051873"/>
            <a:ext cx="9601200" cy="5710646"/>
          </a:xfrm>
        </p:spPr>
        <p:txBody>
          <a:bodyPr/>
          <a:lstStyle/>
          <a:p>
            <a:endParaRPr lang="he-IL" dirty="0"/>
          </a:p>
          <a:p>
            <a:endParaRPr lang="he-IL" dirty="0"/>
          </a:p>
          <a:p>
            <a:endParaRPr lang="he-IL" dirty="0"/>
          </a:p>
          <a:p>
            <a:endParaRPr lang="he-IL" dirty="0"/>
          </a:p>
          <a:p>
            <a:endParaRPr lang="he-IL" dirty="0"/>
          </a:p>
          <a:p>
            <a:r>
              <a:rPr lang="he-IL" dirty="0"/>
              <a:t>השתמשנו ב</a:t>
            </a:r>
            <a:r>
              <a:rPr lang="en-US" dirty="0"/>
              <a:t>Selenium</a:t>
            </a:r>
            <a:r>
              <a:rPr lang="he-IL" dirty="0"/>
              <a:t> על מנת לעבור אוטומטית בין העמודים השונים של ה</a:t>
            </a:r>
            <a:r>
              <a:rPr lang="en-US" dirty="0" err="1"/>
              <a:t>DataBase</a:t>
            </a:r>
            <a:r>
              <a:rPr lang="he-IL" dirty="0"/>
              <a:t>.</a:t>
            </a:r>
          </a:p>
          <a:p>
            <a:endParaRPr lang="he-IL" dirty="0"/>
          </a:p>
          <a:p>
            <a:endParaRPr lang="he-IL" dirty="0"/>
          </a:p>
        </p:txBody>
      </p:sp>
      <p:pic>
        <p:nvPicPr>
          <p:cNvPr id="11" name="תמונה 10">
            <a:extLst>
              <a:ext uri="{FF2B5EF4-FFF2-40B4-BE49-F238E27FC236}">
                <a16:creationId xmlns:a16="http://schemas.microsoft.com/office/drawing/2014/main" id="{852B3A3B-CA19-4CB1-A136-BDC148DAE3A9}"/>
              </a:ext>
            </a:extLst>
          </p:cNvPr>
          <p:cNvPicPr>
            <a:picLocks noChangeAspect="1"/>
          </p:cNvPicPr>
          <p:nvPr/>
        </p:nvPicPr>
        <p:blipFill>
          <a:blip r:embed="rId2"/>
          <a:stretch>
            <a:fillRect/>
          </a:stretch>
        </p:blipFill>
        <p:spPr>
          <a:xfrm>
            <a:off x="4632460" y="487091"/>
            <a:ext cx="6106377" cy="323895"/>
          </a:xfrm>
          <a:prstGeom prst="rect">
            <a:avLst/>
          </a:prstGeom>
        </p:spPr>
      </p:pic>
      <p:pic>
        <p:nvPicPr>
          <p:cNvPr id="13" name="תמונה 12">
            <a:extLst>
              <a:ext uri="{FF2B5EF4-FFF2-40B4-BE49-F238E27FC236}">
                <a16:creationId xmlns:a16="http://schemas.microsoft.com/office/drawing/2014/main" id="{33F3D177-CC80-4FC2-B287-FD882D46DC75}"/>
              </a:ext>
            </a:extLst>
          </p:cNvPr>
          <p:cNvPicPr>
            <a:picLocks noChangeAspect="1"/>
          </p:cNvPicPr>
          <p:nvPr/>
        </p:nvPicPr>
        <p:blipFill>
          <a:blip r:embed="rId3"/>
          <a:stretch>
            <a:fillRect/>
          </a:stretch>
        </p:blipFill>
        <p:spPr>
          <a:xfrm>
            <a:off x="1033975" y="2344526"/>
            <a:ext cx="6815797" cy="2570809"/>
          </a:xfrm>
          <a:prstGeom prst="rect">
            <a:avLst/>
          </a:prstGeom>
        </p:spPr>
      </p:pic>
      <p:sp>
        <p:nvSpPr>
          <p:cNvPr id="6" name="מציין מיקום תוכן 2">
            <a:extLst>
              <a:ext uri="{FF2B5EF4-FFF2-40B4-BE49-F238E27FC236}">
                <a16:creationId xmlns:a16="http://schemas.microsoft.com/office/drawing/2014/main" id="{805F45A7-7653-43C5-A15F-CBC0D977EC50}"/>
              </a:ext>
            </a:extLst>
          </p:cNvPr>
          <p:cNvSpPr txBox="1">
            <a:spLocks/>
          </p:cNvSpPr>
          <p:nvPr/>
        </p:nvSpPr>
        <p:spPr>
          <a:xfrm>
            <a:off x="2201594" y="-257290"/>
            <a:ext cx="9601200" cy="3581400"/>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he-IL" dirty="0"/>
          </a:p>
          <a:p>
            <a:endParaRPr lang="he-IL" dirty="0"/>
          </a:p>
          <a:p>
            <a:endParaRPr lang="he-IL" dirty="0"/>
          </a:p>
          <a:p>
            <a:r>
              <a:rPr lang="he-IL" dirty="0"/>
              <a:t>הלולאה הראשית עוברת בין כל ערכי הדפים, תוך כדי שהיא מקפיד למחוק את כל ערכי הזבל הקיימים.</a:t>
            </a:r>
          </a:p>
          <a:p>
            <a:r>
              <a:rPr lang="he-IL" dirty="0"/>
              <a:t>הגדרנו שבכל 30 עמודים, על האלגוריתם ללחוץ על כפתור "..." כדי להתקדם ל30 העמודים הנוספים. השתמשנו בפקודת </a:t>
            </a:r>
            <a:r>
              <a:rPr lang="en-US" dirty="0"/>
              <a:t>last</a:t>
            </a:r>
            <a:r>
              <a:rPr lang="he-IL" dirty="0"/>
              <a:t> כדי שהאלגוריתם לא יתבלבל וילחץ על מעבר אחורה.</a:t>
            </a:r>
          </a:p>
          <a:p>
            <a:endParaRPr lang="he-IL" dirty="0"/>
          </a:p>
          <a:p>
            <a:r>
              <a:rPr lang="he-IL" dirty="0"/>
              <a:t>בכך כרתנו את כל הנתונים </a:t>
            </a:r>
            <a:r>
              <a:rPr lang="he-IL" dirty="0" err="1"/>
              <a:t>הרלוונטים</a:t>
            </a:r>
            <a:r>
              <a:rPr lang="he-IL" dirty="0"/>
              <a:t>.</a:t>
            </a:r>
          </a:p>
        </p:txBody>
      </p:sp>
      <p:sp>
        <p:nvSpPr>
          <p:cNvPr id="7" name="מציין מיקום תוכן 2">
            <a:extLst>
              <a:ext uri="{FF2B5EF4-FFF2-40B4-BE49-F238E27FC236}">
                <a16:creationId xmlns:a16="http://schemas.microsoft.com/office/drawing/2014/main" id="{18A65FD4-6C5E-4307-98E1-BBB7033D8448}"/>
              </a:ext>
            </a:extLst>
          </p:cNvPr>
          <p:cNvSpPr txBox="1">
            <a:spLocks/>
          </p:cNvSpPr>
          <p:nvPr/>
        </p:nvSpPr>
        <p:spPr>
          <a:xfrm>
            <a:off x="2590800" y="3304152"/>
            <a:ext cx="9601200" cy="3066757"/>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he-IL" dirty="0"/>
              <a:t>לקיחת השנים הרלוונטיות בתור ה</a:t>
            </a:r>
            <a:r>
              <a:rPr lang="en-US" dirty="0"/>
              <a:t>DF</a:t>
            </a:r>
            <a:r>
              <a:rPr lang="he-IL" dirty="0"/>
              <a:t> שלנו.</a:t>
            </a:r>
          </a:p>
          <a:p>
            <a:endParaRPr lang="he-IL" dirty="0"/>
          </a:p>
          <a:p>
            <a:pPr marL="0" indent="0">
              <a:buNone/>
            </a:pPr>
            <a:endParaRPr lang="he-IL" dirty="0"/>
          </a:p>
          <a:p>
            <a:pPr marL="0" indent="0">
              <a:buNone/>
            </a:pPr>
            <a:endParaRPr lang="he-IL" dirty="0"/>
          </a:p>
          <a:p>
            <a:r>
              <a:rPr lang="he-IL" dirty="0"/>
              <a:t>כעת, משיש בידינו את נתוני ה</a:t>
            </a:r>
            <a:r>
              <a:rPr lang="en-US" dirty="0" err="1"/>
              <a:t>GameDataBase</a:t>
            </a:r>
            <a:r>
              <a:rPr lang="he-IL" dirty="0"/>
              <a:t> שכרתנו, נעבור לאתר </a:t>
            </a:r>
            <a:r>
              <a:rPr lang="en-US" dirty="0"/>
              <a:t>IGDB</a:t>
            </a:r>
            <a:endParaRPr lang="he-IL" dirty="0"/>
          </a:p>
        </p:txBody>
      </p:sp>
    </p:spTree>
    <p:extLst>
      <p:ext uri="{BB962C8B-B14F-4D97-AF65-F5344CB8AC3E}">
        <p14:creationId xmlns:p14="http://schemas.microsoft.com/office/powerpoint/2010/main" val="129028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2E0889-C17D-41E4-95A9-B188A4B02AE8}"/>
              </a:ext>
            </a:extLst>
          </p:cNvPr>
          <p:cNvSpPr>
            <a:spLocks noGrp="1"/>
          </p:cNvSpPr>
          <p:nvPr>
            <p:ph type="title"/>
          </p:nvPr>
        </p:nvSpPr>
        <p:spPr>
          <a:xfrm>
            <a:off x="1548101" y="189937"/>
            <a:ext cx="9601200" cy="1485900"/>
          </a:xfrm>
        </p:spPr>
        <p:txBody>
          <a:bodyPr/>
          <a:lstStyle/>
          <a:p>
            <a:pPr algn="ctr"/>
            <a:r>
              <a:rPr lang="en-US" b="1" u="sng" dirty="0"/>
              <a:t>IGDB</a:t>
            </a:r>
            <a:endParaRPr lang="he-IL" b="1" u="sng" dirty="0"/>
          </a:p>
        </p:txBody>
      </p:sp>
      <p:sp>
        <p:nvSpPr>
          <p:cNvPr id="3" name="מציין מיקום תוכן 2">
            <a:extLst>
              <a:ext uri="{FF2B5EF4-FFF2-40B4-BE49-F238E27FC236}">
                <a16:creationId xmlns:a16="http://schemas.microsoft.com/office/drawing/2014/main" id="{C9FF2586-8A1C-496D-B46E-33454AF15606}"/>
              </a:ext>
            </a:extLst>
          </p:cNvPr>
          <p:cNvSpPr>
            <a:spLocks noGrp="1"/>
          </p:cNvSpPr>
          <p:nvPr>
            <p:ph idx="1"/>
          </p:nvPr>
        </p:nvSpPr>
        <p:spPr>
          <a:xfrm>
            <a:off x="2074985" y="768554"/>
            <a:ext cx="9601200" cy="3581400"/>
          </a:xfrm>
        </p:spPr>
        <p:txBody>
          <a:bodyPr>
            <a:normAutofit/>
          </a:bodyPr>
          <a:lstStyle/>
          <a:p>
            <a:r>
              <a:rPr lang="he-IL" sz="2400" dirty="0"/>
              <a:t>את הנתונים של </a:t>
            </a:r>
            <a:r>
              <a:rPr lang="en-US" sz="2400" dirty="0"/>
              <a:t>IGDB</a:t>
            </a:r>
            <a:r>
              <a:rPr lang="he-IL" sz="2400" dirty="0"/>
              <a:t> לקחנו דרך ה</a:t>
            </a:r>
            <a:r>
              <a:rPr lang="en-US" sz="2400" dirty="0"/>
              <a:t>API </a:t>
            </a:r>
            <a:r>
              <a:rPr lang="he-IL" sz="2400" dirty="0"/>
              <a:t> שלהם. הדבר נגיש וסייע לנו לגשת אליהם בצורה ממוקדת.</a:t>
            </a:r>
          </a:p>
          <a:p>
            <a:r>
              <a:rPr lang="he-IL" sz="2400" b="1" u="sng" dirty="0"/>
              <a:t>מיון ממוקד:</a:t>
            </a:r>
          </a:p>
          <a:p>
            <a:r>
              <a:rPr lang="he-IL" sz="2400" dirty="0"/>
              <a:t>1. היה חשוב לנו שמשחקים שבהם אין תאריך, לא יתווספו למאגר שלנו, ולכן הגדרנו זאת באופן הבא:</a:t>
            </a:r>
          </a:p>
          <a:p>
            <a:endParaRPr lang="he-IL" sz="2400" dirty="0"/>
          </a:p>
        </p:txBody>
      </p:sp>
      <p:pic>
        <p:nvPicPr>
          <p:cNvPr id="9" name="תמונה 8">
            <a:extLst>
              <a:ext uri="{FF2B5EF4-FFF2-40B4-BE49-F238E27FC236}">
                <a16:creationId xmlns:a16="http://schemas.microsoft.com/office/drawing/2014/main" id="{BCED5B3A-2A6C-405C-88B1-DB1C602E39BB}"/>
              </a:ext>
            </a:extLst>
          </p:cNvPr>
          <p:cNvPicPr>
            <a:picLocks noChangeAspect="1"/>
          </p:cNvPicPr>
          <p:nvPr/>
        </p:nvPicPr>
        <p:blipFill>
          <a:blip r:embed="rId2"/>
          <a:stretch>
            <a:fillRect/>
          </a:stretch>
        </p:blipFill>
        <p:spPr>
          <a:xfrm>
            <a:off x="676080" y="5279981"/>
            <a:ext cx="5370683" cy="1578019"/>
          </a:xfrm>
          <a:prstGeom prst="rect">
            <a:avLst/>
          </a:prstGeom>
        </p:spPr>
      </p:pic>
      <p:sp>
        <p:nvSpPr>
          <p:cNvPr id="5" name="מציין מיקום תוכן 2">
            <a:extLst>
              <a:ext uri="{FF2B5EF4-FFF2-40B4-BE49-F238E27FC236}">
                <a16:creationId xmlns:a16="http://schemas.microsoft.com/office/drawing/2014/main" id="{4A82A977-CE4F-4442-AF9D-373BB5D84F77}"/>
              </a:ext>
            </a:extLst>
          </p:cNvPr>
          <p:cNvSpPr txBox="1">
            <a:spLocks/>
          </p:cNvSpPr>
          <p:nvPr/>
        </p:nvSpPr>
        <p:spPr>
          <a:xfrm>
            <a:off x="3405037" y="2807127"/>
            <a:ext cx="8271148" cy="3261863"/>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he-IL" sz="2400" dirty="0"/>
              <a:t>2. מיון לפי חברות פופולאריות, כך שתמיד ניקח את שלושת החברות הכי מוכרות.</a:t>
            </a:r>
          </a:p>
          <a:p>
            <a:r>
              <a:rPr lang="he-IL" sz="2400" dirty="0"/>
              <a:t>3. מילון הפוך עבור הפלטפורמות והקטגוריות:</a:t>
            </a:r>
          </a:p>
          <a:p>
            <a:pPr marL="0" indent="0">
              <a:buFont typeface="Franklin Gothic Book" panose="020B0503020102020204" pitchFamily="34" charset="0"/>
              <a:buNone/>
            </a:pPr>
            <a:r>
              <a:rPr lang="he-IL" sz="2400" dirty="0"/>
              <a:t>במטרה ליצור נוחות בקישוריות שבין מאגר הנתונים של </a:t>
            </a:r>
            <a:r>
              <a:rPr lang="en-US" sz="2400" dirty="0" err="1"/>
              <a:t>GameDataBase</a:t>
            </a:r>
            <a:r>
              <a:rPr lang="he-IL" sz="2400" dirty="0"/>
              <a:t> לבין </a:t>
            </a:r>
            <a:r>
              <a:rPr lang="en-US" sz="2400" dirty="0"/>
              <a:t>IGDB</a:t>
            </a:r>
            <a:r>
              <a:rPr lang="he-IL" sz="2400" dirty="0"/>
              <a:t>, השתמשנו באפשרות של מילון הפוך, כאשר לכל קטגוריה יש מספר ז</a:t>
            </a:r>
            <a:r>
              <a:rPr lang="en-US" sz="2400" dirty="0"/>
              <a:t>'</a:t>
            </a:r>
            <a:r>
              <a:rPr lang="he-IL" sz="2400" dirty="0" err="1"/>
              <a:t>אנר</a:t>
            </a:r>
            <a:r>
              <a:rPr lang="he-IL" sz="2400" dirty="0"/>
              <a:t> </a:t>
            </a:r>
            <a:r>
              <a:rPr lang="he-IL" sz="2400" dirty="0" err="1"/>
              <a:t>יחודי</a:t>
            </a:r>
            <a:r>
              <a:rPr lang="he-IL" sz="2400" dirty="0"/>
              <a:t>, ואנחנו מקשרים את השם שלו אליו. הדבר סייע לנו ב2 דברים:</a:t>
            </a:r>
          </a:p>
          <a:p>
            <a:pPr marL="0" indent="0">
              <a:buFont typeface="Franklin Gothic Book" panose="020B0503020102020204" pitchFamily="34" charset="0"/>
              <a:buNone/>
            </a:pPr>
            <a:r>
              <a:rPr lang="he-IL" sz="2400" dirty="0"/>
              <a:t>א. מניעת כפילות בעלת שם שונה, לדוגמה </a:t>
            </a:r>
            <a:r>
              <a:rPr lang="en-US" sz="2400" dirty="0"/>
              <a:t>Comedy</a:t>
            </a:r>
            <a:r>
              <a:rPr lang="he-IL" sz="2400" dirty="0"/>
              <a:t> ו</a:t>
            </a:r>
            <a:r>
              <a:rPr lang="en-US" sz="2400" dirty="0" err="1"/>
              <a:t>Comedia</a:t>
            </a:r>
            <a:r>
              <a:rPr lang="he-IL" sz="2400" dirty="0"/>
              <a:t> הם אותו דבר, אך בגלל שמדובר ב2 </a:t>
            </a:r>
            <a:r>
              <a:rPr lang="en-US" sz="2400" dirty="0"/>
              <a:t>DB</a:t>
            </a:r>
            <a:r>
              <a:rPr lang="he-IL" sz="2400" dirty="0"/>
              <a:t> שונים, המהדר יתייחס אליהם כאל ישויות שונות. לכן כולן </a:t>
            </a:r>
            <a:r>
              <a:rPr lang="he-IL" sz="2400" dirty="0" err="1"/>
              <a:t>משוייכות</a:t>
            </a:r>
            <a:r>
              <a:rPr lang="he-IL" sz="2400" dirty="0"/>
              <a:t> למספר </a:t>
            </a:r>
            <a:r>
              <a:rPr lang="en-US" sz="2400" dirty="0"/>
              <a:t>'</a:t>
            </a:r>
            <a:r>
              <a:rPr lang="he-IL" sz="2400" dirty="0"/>
              <a:t>1</a:t>
            </a:r>
            <a:r>
              <a:rPr lang="en-US" sz="2400" dirty="0"/>
              <a:t>'</a:t>
            </a:r>
            <a:r>
              <a:rPr lang="he-IL" sz="2400" dirty="0"/>
              <a:t>.</a:t>
            </a:r>
          </a:p>
          <a:p>
            <a:pPr marL="0" indent="0">
              <a:buFont typeface="Franklin Gothic Book" panose="020B0503020102020204" pitchFamily="34" charset="0"/>
              <a:buNone/>
            </a:pPr>
            <a:r>
              <a:rPr lang="he-IL" sz="2400" dirty="0"/>
              <a:t>ב. עבודה עם מספור תקל עלינו בהמשך </a:t>
            </a:r>
            <a:r>
              <a:rPr lang="he-IL" sz="2400" dirty="0" err="1"/>
              <a:t>הפרוייקט</a:t>
            </a:r>
            <a:r>
              <a:rPr lang="he-IL" sz="2400" dirty="0"/>
              <a:t>.</a:t>
            </a:r>
          </a:p>
          <a:p>
            <a:endParaRPr lang="he-IL" sz="2400" dirty="0"/>
          </a:p>
        </p:txBody>
      </p:sp>
    </p:spTree>
    <p:extLst>
      <p:ext uri="{BB962C8B-B14F-4D97-AF65-F5344CB8AC3E}">
        <p14:creationId xmlns:p14="http://schemas.microsoft.com/office/powerpoint/2010/main" val="207179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4C540F-C271-411D-A2B2-94CDBE107984}"/>
              </a:ext>
            </a:extLst>
          </p:cNvPr>
          <p:cNvSpPr>
            <a:spLocks noGrp="1"/>
          </p:cNvSpPr>
          <p:nvPr>
            <p:ph type="title"/>
          </p:nvPr>
        </p:nvSpPr>
        <p:spPr>
          <a:xfrm flipH="1">
            <a:off x="2248877" y="230575"/>
            <a:ext cx="7958331" cy="1077229"/>
          </a:xfrm>
        </p:spPr>
        <p:txBody>
          <a:bodyPr/>
          <a:lstStyle/>
          <a:p>
            <a:pPr algn="ctr"/>
            <a:r>
              <a:rPr lang="he-IL" b="1" u="sng" dirty="0"/>
              <a:t>שלב 2: ניקוי נתונים</a:t>
            </a:r>
          </a:p>
        </p:txBody>
      </p:sp>
      <p:sp>
        <p:nvSpPr>
          <p:cNvPr id="3" name="מציין מיקום תוכן 2">
            <a:extLst>
              <a:ext uri="{FF2B5EF4-FFF2-40B4-BE49-F238E27FC236}">
                <a16:creationId xmlns:a16="http://schemas.microsoft.com/office/drawing/2014/main" id="{4EB65D16-9597-4E71-9288-4772954EEB21}"/>
              </a:ext>
            </a:extLst>
          </p:cNvPr>
          <p:cNvSpPr>
            <a:spLocks noGrp="1"/>
          </p:cNvSpPr>
          <p:nvPr>
            <p:ph idx="1"/>
          </p:nvPr>
        </p:nvSpPr>
        <p:spPr>
          <a:xfrm flipH="1">
            <a:off x="1053737" y="1357019"/>
            <a:ext cx="10084526" cy="5319620"/>
          </a:xfrm>
        </p:spPr>
        <p:txBody>
          <a:bodyPr numCol="2">
            <a:normAutofit fontScale="92500" lnSpcReduction="20000"/>
          </a:bodyPr>
          <a:lstStyle/>
          <a:p>
            <a:r>
              <a:rPr lang="he-IL" sz="2400" dirty="0"/>
              <a:t>10. האם החברה מפורסמת</a:t>
            </a:r>
          </a:p>
          <a:p>
            <a:r>
              <a:rPr lang="he-IL" sz="2400" dirty="0"/>
              <a:t>11. האם למשחק יש מרחב של ז</a:t>
            </a:r>
            <a:r>
              <a:rPr lang="en-US" sz="2400" dirty="0"/>
              <a:t>'</a:t>
            </a:r>
            <a:r>
              <a:rPr lang="he-IL" sz="2400" dirty="0" err="1"/>
              <a:t>אנרים</a:t>
            </a:r>
            <a:endParaRPr lang="he-IL" sz="2400" dirty="0"/>
          </a:p>
          <a:p>
            <a:r>
              <a:rPr lang="he-IL" sz="2400" dirty="0"/>
              <a:t>12. האם המשחק הוא מולטי </a:t>
            </a:r>
            <a:r>
              <a:rPr lang="he-IL" sz="2400" dirty="0" err="1"/>
              <a:t>פלטפורם</a:t>
            </a:r>
            <a:endParaRPr lang="he-IL" sz="2400" dirty="0"/>
          </a:p>
          <a:p>
            <a:r>
              <a:rPr lang="he-IL" sz="2400" dirty="0"/>
              <a:t>13. קטגוריות המשחק.</a:t>
            </a:r>
          </a:p>
          <a:p>
            <a:r>
              <a:rPr lang="he-IL" sz="2400" dirty="0"/>
              <a:t>14. האם המשחק הוא </a:t>
            </a:r>
            <a:r>
              <a:rPr lang="en-US" sz="2400" dirty="0"/>
              <a:t>'</a:t>
            </a:r>
            <a:r>
              <a:rPr lang="he-IL" sz="2400" dirty="0"/>
              <a:t>רב משתתפים</a:t>
            </a:r>
            <a:r>
              <a:rPr lang="en-US" sz="2400" dirty="0"/>
              <a:t>'</a:t>
            </a:r>
            <a:endParaRPr lang="he-IL" sz="2400" dirty="0"/>
          </a:p>
          <a:p>
            <a:endParaRPr lang="he-IL" dirty="0"/>
          </a:p>
          <a:p>
            <a:endParaRPr lang="he-IL" dirty="0"/>
          </a:p>
          <a:p>
            <a:endParaRPr lang="he-IL" dirty="0"/>
          </a:p>
          <a:p>
            <a:endParaRPr lang="he-IL" dirty="0"/>
          </a:p>
          <a:p>
            <a:pPr marL="0" indent="0">
              <a:buNone/>
            </a:pPr>
            <a:endParaRPr lang="he-IL" dirty="0"/>
          </a:p>
          <a:p>
            <a:r>
              <a:rPr lang="he-IL" sz="2400" dirty="0"/>
              <a:t>1. מספר</a:t>
            </a:r>
          </a:p>
          <a:p>
            <a:r>
              <a:rPr lang="he-IL" sz="2400" dirty="0"/>
              <a:t>2. שם המשחק</a:t>
            </a:r>
          </a:p>
          <a:p>
            <a:r>
              <a:rPr lang="he-IL" sz="2400" dirty="0"/>
              <a:t>3. רבעון שנתי: חורף, קיץ, סתיו או אביב.</a:t>
            </a:r>
          </a:p>
          <a:p>
            <a:r>
              <a:rPr lang="he-IL" sz="2400" dirty="0"/>
              <a:t>4. שנת הוצאת המשחק</a:t>
            </a:r>
          </a:p>
          <a:p>
            <a:r>
              <a:rPr lang="he-IL" sz="2400" dirty="0"/>
              <a:t>5. חודש הוצאת המשחק.</a:t>
            </a:r>
          </a:p>
          <a:p>
            <a:r>
              <a:rPr lang="he-IL" sz="2400" dirty="0"/>
              <a:t>6.מספר איורים שהתפרסמו בדף המשחק</a:t>
            </a:r>
          </a:p>
          <a:p>
            <a:r>
              <a:rPr lang="he-IL" sz="2400" dirty="0"/>
              <a:t>7. מספר </a:t>
            </a:r>
            <a:r>
              <a:rPr lang="he-IL" sz="2400" dirty="0" err="1"/>
              <a:t>פלטפורומות</a:t>
            </a:r>
            <a:r>
              <a:rPr lang="he-IL" sz="2400" dirty="0"/>
              <a:t> בהן ניתן לשחק</a:t>
            </a:r>
          </a:p>
          <a:p>
            <a:r>
              <a:rPr lang="he-IL" sz="2400" dirty="0"/>
              <a:t>8. מספר אובייקטים של וידאו</a:t>
            </a:r>
          </a:p>
          <a:p>
            <a:r>
              <a:rPr lang="he-IL" sz="2400" dirty="0"/>
              <a:t>9. רייטינג</a:t>
            </a:r>
          </a:p>
        </p:txBody>
      </p:sp>
      <p:pic>
        <p:nvPicPr>
          <p:cNvPr id="5" name="תמונה 4">
            <a:extLst>
              <a:ext uri="{FF2B5EF4-FFF2-40B4-BE49-F238E27FC236}">
                <a16:creationId xmlns:a16="http://schemas.microsoft.com/office/drawing/2014/main" id="{C8B1AFE5-C026-4E2A-9750-110549D1B351}"/>
              </a:ext>
            </a:extLst>
          </p:cNvPr>
          <p:cNvPicPr>
            <a:picLocks noChangeAspect="1"/>
          </p:cNvPicPr>
          <p:nvPr/>
        </p:nvPicPr>
        <p:blipFill>
          <a:blip r:embed="rId2"/>
          <a:stretch>
            <a:fillRect/>
          </a:stretch>
        </p:blipFill>
        <p:spPr>
          <a:xfrm>
            <a:off x="898412" y="5235721"/>
            <a:ext cx="6217066" cy="1440918"/>
          </a:xfrm>
          <a:prstGeom prst="rect">
            <a:avLst/>
          </a:prstGeom>
        </p:spPr>
      </p:pic>
      <p:pic>
        <p:nvPicPr>
          <p:cNvPr id="6" name="Picture 2" descr="הברקה » חברת ניקיון מומלצת, שירותי ניקיון בתים / פוליש לרצפה">
            <a:extLst>
              <a:ext uri="{FF2B5EF4-FFF2-40B4-BE49-F238E27FC236}">
                <a16:creationId xmlns:a16="http://schemas.microsoft.com/office/drawing/2014/main" id="{3C371B66-E661-4D3F-BDE6-440BE4D57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08" y="1978017"/>
            <a:ext cx="2901965" cy="290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307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E926F8-1C67-41A1-95C2-76D1E5F329DE}"/>
              </a:ext>
            </a:extLst>
          </p:cNvPr>
          <p:cNvSpPr>
            <a:spLocks noGrp="1"/>
          </p:cNvSpPr>
          <p:nvPr>
            <p:ph type="title"/>
          </p:nvPr>
        </p:nvSpPr>
        <p:spPr>
          <a:xfrm flipH="1">
            <a:off x="2325840" y="64927"/>
            <a:ext cx="7958331" cy="1077229"/>
          </a:xfrm>
        </p:spPr>
        <p:txBody>
          <a:bodyPr/>
          <a:lstStyle/>
          <a:p>
            <a:pPr algn="ctr"/>
            <a:r>
              <a:rPr lang="he-IL" dirty="0"/>
              <a:t>הסרת כפילויות</a:t>
            </a:r>
          </a:p>
        </p:txBody>
      </p:sp>
      <p:sp>
        <p:nvSpPr>
          <p:cNvPr id="3" name="מציין מיקום תוכן 2">
            <a:extLst>
              <a:ext uri="{FF2B5EF4-FFF2-40B4-BE49-F238E27FC236}">
                <a16:creationId xmlns:a16="http://schemas.microsoft.com/office/drawing/2014/main" id="{E3BCD144-7527-4B0A-835B-A6D7567ACF9A}"/>
              </a:ext>
            </a:extLst>
          </p:cNvPr>
          <p:cNvSpPr>
            <a:spLocks noGrp="1"/>
          </p:cNvSpPr>
          <p:nvPr>
            <p:ph idx="1"/>
          </p:nvPr>
        </p:nvSpPr>
        <p:spPr>
          <a:xfrm flipH="1">
            <a:off x="961627" y="-172854"/>
            <a:ext cx="9940834" cy="5145570"/>
          </a:xfrm>
        </p:spPr>
        <p:txBody>
          <a:bodyPr/>
          <a:lstStyle/>
          <a:p>
            <a:pPr marL="0" indent="0">
              <a:buNone/>
            </a:pPr>
            <a:r>
              <a:rPr lang="he-IL" dirty="0"/>
              <a:t>הפעולה הראשונה אותה ביצענו היא הסרת משחקים אשר מופיעים פעמים, שכן אין לנו שום מטרה להחזיק מידע על משחק זהה בכפילות.</a:t>
            </a:r>
          </a:p>
          <a:p>
            <a:pPr marL="0" indent="0">
              <a:buNone/>
            </a:pPr>
            <a:r>
              <a:rPr lang="he-IL" dirty="0"/>
              <a:t>בנוסף, ניקינו את הנתונים בצורה בסיסית תוך שמירה על ערך של </a:t>
            </a:r>
            <a:r>
              <a:rPr lang="en-US" dirty="0"/>
              <a:t>thresh 4</a:t>
            </a:r>
            <a:r>
              <a:rPr lang="he-IL" dirty="0"/>
              <a:t>, וכן עבודה באמצעות </a:t>
            </a:r>
            <a:r>
              <a:rPr lang="en-US" dirty="0"/>
              <a:t>subset</a:t>
            </a:r>
            <a:r>
              <a:rPr lang="he-IL" dirty="0"/>
              <a:t>.</a:t>
            </a:r>
          </a:p>
          <a:p>
            <a:pPr marL="0" indent="0">
              <a:buNone/>
            </a:pPr>
            <a:endParaRPr lang="he-IL" dirty="0"/>
          </a:p>
          <a:p>
            <a:pPr marL="0" indent="0">
              <a:buNone/>
            </a:pPr>
            <a:endParaRPr lang="he-IL" dirty="0"/>
          </a:p>
          <a:p>
            <a:pPr marL="0" indent="0">
              <a:buNone/>
            </a:pPr>
            <a:endParaRPr lang="he-IL" dirty="0"/>
          </a:p>
        </p:txBody>
      </p:sp>
      <p:pic>
        <p:nvPicPr>
          <p:cNvPr id="5" name="תמונה 4">
            <a:extLst>
              <a:ext uri="{FF2B5EF4-FFF2-40B4-BE49-F238E27FC236}">
                <a16:creationId xmlns:a16="http://schemas.microsoft.com/office/drawing/2014/main" id="{4402BE93-4382-4F2C-9D77-CE6ED0BBE979}"/>
              </a:ext>
            </a:extLst>
          </p:cNvPr>
          <p:cNvPicPr>
            <a:picLocks noChangeAspect="1"/>
          </p:cNvPicPr>
          <p:nvPr/>
        </p:nvPicPr>
        <p:blipFill>
          <a:blip r:embed="rId2"/>
          <a:stretch>
            <a:fillRect/>
          </a:stretch>
        </p:blipFill>
        <p:spPr>
          <a:xfrm>
            <a:off x="1152826" y="2399931"/>
            <a:ext cx="8897592" cy="1552792"/>
          </a:xfrm>
          <a:prstGeom prst="rect">
            <a:avLst/>
          </a:prstGeom>
        </p:spPr>
      </p:pic>
      <p:sp>
        <p:nvSpPr>
          <p:cNvPr id="6" name="כותרת 1">
            <a:extLst>
              <a:ext uri="{FF2B5EF4-FFF2-40B4-BE49-F238E27FC236}">
                <a16:creationId xmlns:a16="http://schemas.microsoft.com/office/drawing/2014/main" id="{04D29FDD-CF83-4810-BE16-417A158AA962}"/>
              </a:ext>
            </a:extLst>
          </p:cNvPr>
          <p:cNvSpPr txBox="1">
            <a:spLocks/>
          </p:cNvSpPr>
          <p:nvPr/>
        </p:nvSpPr>
        <p:spPr>
          <a:xfrm flipH="1">
            <a:off x="5321664" y="4133268"/>
            <a:ext cx="7958331" cy="1077229"/>
          </a:xfrm>
          <a:prstGeom prst="rect">
            <a:avLst/>
          </a:prstGeom>
        </p:spPr>
        <p:txBody>
          <a:bodyPr vert="horz" lIns="91440" tIns="45720" rIns="91440" bIns="45720" rtlCol="0" anchor="t">
            <a:normAutofit/>
          </a:bodyPr>
          <a:lstStyle>
            <a:lvl1pPr algn="l" defTabSz="914400" rtl="1"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he-IL" b="1" u="sng"/>
              <a:t>מילונים הפוכים</a:t>
            </a:r>
            <a:endParaRPr lang="he-IL" b="1" u="sng" dirty="0"/>
          </a:p>
        </p:txBody>
      </p:sp>
      <p:sp>
        <p:nvSpPr>
          <p:cNvPr id="8" name="מציין מיקום תוכן 2">
            <a:extLst>
              <a:ext uri="{FF2B5EF4-FFF2-40B4-BE49-F238E27FC236}">
                <a16:creationId xmlns:a16="http://schemas.microsoft.com/office/drawing/2014/main" id="{EEB4C3A8-10F9-4F05-ADBA-613FEFA2CEEA}"/>
              </a:ext>
            </a:extLst>
          </p:cNvPr>
          <p:cNvSpPr txBox="1">
            <a:spLocks/>
          </p:cNvSpPr>
          <p:nvPr/>
        </p:nvSpPr>
        <p:spPr>
          <a:xfrm flipH="1">
            <a:off x="2367392" y="4972716"/>
            <a:ext cx="8535069" cy="2351072"/>
          </a:xfrm>
          <a:prstGeom prst="rect">
            <a:avLst/>
          </a:prstGeom>
        </p:spPr>
        <p:txBody>
          <a:bodyPr vert="horz" lIns="91440" tIns="45720" rIns="91440" bIns="45720" rtlCol="0" anchor="ctr">
            <a:normAutofit fontScale="85000" lnSpcReduction="20000"/>
          </a:bodyPr>
          <a:lstStyle>
            <a:lvl1pPr marL="344488" indent="-344488" algn="r"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he-IL"/>
              <a:t>מכיוון שאנו עוסקים ב2 מאגרי מידע שונים, האחד </a:t>
            </a:r>
            <a:r>
              <a:rPr lang="en-US"/>
              <a:t>GDB</a:t>
            </a:r>
            <a:r>
              <a:rPr lang="he-IL"/>
              <a:t> והשני </a:t>
            </a:r>
            <a:r>
              <a:rPr lang="en-US"/>
              <a:t>igdb</a:t>
            </a:r>
            <a:r>
              <a:rPr lang="he-IL"/>
              <a:t>, ברצוננו לשמור על מאגר הנתונים באופן זהה. מה שעשינו במקרה זה, היה יצירת "מילון הפוך". אנחנו משתמשים ב</a:t>
            </a:r>
            <a:r>
              <a:rPr lang="en-US"/>
              <a:t>HashTable</a:t>
            </a:r>
            <a:r>
              <a:rPr lang="he-IL"/>
              <a:t> על מנת לקשר כל שם של קטגוריה למספר. בצורה הזאת, במידה ובמאגר נתונים אחד יש לנו "</a:t>
            </a:r>
            <a:r>
              <a:rPr lang="en-US"/>
              <a:t>Comedy</a:t>
            </a:r>
            <a:r>
              <a:rPr lang="he-IL"/>
              <a:t>" אך במאגר נתונים אחרי יש לנו "</a:t>
            </a:r>
            <a:r>
              <a:rPr lang="en-US"/>
              <a:t>Comedia</a:t>
            </a:r>
            <a:r>
              <a:rPr lang="he-IL"/>
              <a:t>", ערך המפתח שלהם יהיה מספר זהה וכך יהיה אפשר לגשת אל הנתונים בצורה יותר נוחה ובטוחה ואף למנוע כפילויות.</a:t>
            </a:r>
          </a:p>
          <a:p>
            <a:r>
              <a:rPr lang="he-IL"/>
              <a:t>את המילון החלנו הן על הקטגוריות השונות, והן על הפלטפורמות (כך שקיבצנו כל פלטפורמה קטנה, לפלטפורמת האב שלה).</a:t>
            </a:r>
          </a:p>
          <a:p>
            <a:endParaRPr lang="he-IL"/>
          </a:p>
          <a:p>
            <a:endParaRPr lang="he-IL" dirty="0"/>
          </a:p>
        </p:txBody>
      </p:sp>
      <p:pic>
        <p:nvPicPr>
          <p:cNvPr id="9" name="תמונה 8">
            <a:extLst>
              <a:ext uri="{FF2B5EF4-FFF2-40B4-BE49-F238E27FC236}">
                <a16:creationId xmlns:a16="http://schemas.microsoft.com/office/drawing/2014/main" id="{BFBEBAB1-2F93-4B8B-9A83-F103DC5E0FF5}"/>
              </a:ext>
            </a:extLst>
          </p:cNvPr>
          <p:cNvPicPr>
            <a:picLocks noChangeAspect="1"/>
          </p:cNvPicPr>
          <p:nvPr/>
        </p:nvPicPr>
        <p:blipFill>
          <a:blip r:embed="rId3"/>
          <a:stretch>
            <a:fillRect/>
          </a:stretch>
        </p:blipFill>
        <p:spPr>
          <a:xfrm>
            <a:off x="104027" y="4572614"/>
            <a:ext cx="2371024" cy="2057979"/>
          </a:xfrm>
          <a:prstGeom prst="rect">
            <a:avLst/>
          </a:prstGeom>
        </p:spPr>
      </p:pic>
    </p:spTree>
    <p:extLst>
      <p:ext uri="{BB962C8B-B14F-4D97-AF65-F5344CB8AC3E}">
        <p14:creationId xmlns:p14="http://schemas.microsoft.com/office/powerpoint/2010/main" val="258315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ABEB5E-F8E4-4848-83AC-1068491FC51C}"/>
              </a:ext>
            </a:extLst>
          </p:cNvPr>
          <p:cNvSpPr>
            <a:spLocks noGrp="1"/>
          </p:cNvSpPr>
          <p:nvPr>
            <p:ph type="title"/>
          </p:nvPr>
        </p:nvSpPr>
        <p:spPr>
          <a:xfrm flipH="1">
            <a:off x="3886759" y="0"/>
            <a:ext cx="7958331" cy="1077229"/>
          </a:xfrm>
        </p:spPr>
        <p:txBody>
          <a:bodyPr/>
          <a:lstStyle/>
          <a:p>
            <a:r>
              <a:rPr lang="he-IL" dirty="0"/>
              <a:t>הפיכת ערך מספרי לערך בוליאני (מספר בינארי)</a:t>
            </a:r>
            <a:br>
              <a:rPr lang="he-IL" dirty="0"/>
            </a:br>
            <a:r>
              <a:rPr lang="he-IL" dirty="0"/>
              <a:t>	</a:t>
            </a:r>
          </a:p>
        </p:txBody>
      </p:sp>
      <p:sp>
        <p:nvSpPr>
          <p:cNvPr id="3" name="מציין מיקום תוכן 2">
            <a:extLst>
              <a:ext uri="{FF2B5EF4-FFF2-40B4-BE49-F238E27FC236}">
                <a16:creationId xmlns:a16="http://schemas.microsoft.com/office/drawing/2014/main" id="{F2312CB1-CAAF-4B98-B934-FDD5F1AE3A14}"/>
              </a:ext>
            </a:extLst>
          </p:cNvPr>
          <p:cNvSpPr>
            <a:spLocks noGrp="1"/>
          </p:cNvSpPr>
          <p:nvPr>
            <p:ph idx="1"/>
          </p:nvPr>
        </p:nvSpPr>
        <p:spPr>
          <a:xfrm flipH="1">
            <a:off x="1060269" y="-248194"/>
            <a:ext cx="10071462" cy="4469338"/>
          </a:xfrm>
        </p:spPr>
        <p:txBody>
          <a:bodyPr/>
          <a:lstStyle/>
          <a:p>
            <a:r>
              <a:rPr lang="he-IL" dirty="0"/>
              <a:t>על מנת לחלץ כמה שיותר נתונים, החלטנו ליצור עוד כמה ערכים שיעבדו בצורה בינארית בטבלה. </a:t>
            </a:r>
          </a:p>
          <a:p>
            <a:pPr marL="0" indent="0">
              <a:buNone/>
            </a:pPr>
            <a:r>
              <a:rPr lang="he-IL" b="1" u="sng" dirty="0"/>
              <a:t>האם המשחק הוא </a:t>
            </a:r>
            <a:r>
              <a:rPr lang="he-IL" b="1" u="sng" dirty="0" err="1"/>
              <a:t>מולטיפלייר</a:t>
            </a:r>
            <a:r>
              <a:rPr lang="he-IL" b="1" u="sng" dirty="0"/>
              <a:t>? האם המשחק הוא </a:t>
            </a:r>
            <a:r>
              <a:rPr lang="he-IL" b="1" u="sng" dirty="0" err="1"/>
              <a:t>מולטיפלטפורם</a:t>
            </a:r>
            <a:r>
              <a:rPr lang="he-IL" b="1" u="sng" dirty="0"/>
              <a:t>?</a:t>
            </a:r>
          </a:p>
          <a:p>
            <a:pPr marL="0" indent="0">
              <a:buNone/>
            </a:pPr>
            <a:r>
              <a:rPr lang="he-IL" dirty="0"/>
              <a:t>באמצעות שאלות אלו אנחנו מספקים עוד נתונים חשובים להמשך הדרך.</a:t>
            </a:r>
          </a:p>
        </p:txBody>
      </p:sp>
      <p:pic>
        <p:nvPicPr>
          <p:cNvPr id="5" name="תמונה 4">
            <a:extLst>
              <a:ext uri="{FF2B5EF4-FFF2-40B4-BE49-F238E27FC236}">
                <a16:creationId xmlns:a16="http://schemas.microsoft.com/office/drawing/2014/main" id="{F786CC3C-658D-4F73-BA56-D8A59B39176D}"/>
              </a:ext>
            </a:extLst>
          </p:cNvPr>
          <p:cNvPicPr>
            <a:picLocks noChangeAspect="1"/>
          </p:cNvPicPr>
          <p:nvPr/>
        </p:nvPicPr>
        <p:blipFill>
          <a:blip r:embed="rId2"/>
          <a:stretch>
            <a:fillRect/>
          </a:stretch>
        </p:blipFill>
        <p:spPr>
          <a:xfrm>
            <a:off x="3429936" y="2938394"/>
            <a:ext cx="7582958" cy="981212"/>
          </a:xfrm>
          <a:prstGeom prst="rect">
            <a:avLst/>
          </a:prstGeom>
        </p:spPr>
      </p:pic>
      <p:sp>
        <p:nvSpPr>
          <p:cNvPr id="6" name="כותרת 1">
            <a:extLst>
              <a:ext uri="{FF2B5EF4-FFF2-40B4-BE49-F238E27FC236}">
                <a16:creationId xmlns:a16="http://schemas.microsoft.com/office/drawing/2014/main" id="{44E6B74B-777C-4B84-9EF7-AB6485B9E35C}"/>
              </a:ext>
            </a:extLst>
          </p:cNvPr>
          <p:cNvSpPr txBox="1">
            <a:spLocks/>
          </p:cNvSpPr>
          <p:nvPr/>
        </p:nvSpPr>
        <p:spPr>
          <a:xfrm flipH="1">
            <a:off x="5448274" y="3930723"/>
            <a:ext cx="7958331" cy="1077229"/>
          </a:xfrm>
          <a:prstGeom prst="rect">
            <a:avLst/>
          </a:prstGeom>
        </p:spPr>
        <p:txBody>
          <a:bodyPr vert="horz" lIns="91440" tIns="45720" rIns="91440" bIns="45720" rtlCol="0" anchor="t">
            <a:normAutofit/>
          </a:bodyPr>
          <a:lstStyle>
            <a:lvl1pPr algn="l" defTabSz="914400" rtl="1"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he-IL" b="1" u="sng"/>
              <a:t>חברות פופולאריות</a:t>
            </a:r>
            <a:endParaRPr lang="he-IL" b="1" u="sng" dirty="0"/>
          </a:p>
        </p:txBody>
      </p:sp>
      <p:sp>
        <p:nvSpPr>
          <p:cNvPr id="7" name="מציין מיקום תוכן 2">
            <a:extLst>
              <a:ext uri="{FF2B5EF4-FFF2-40B4-BE49-F238E27FC236}">
                <a16:creationId xmlns:a16="http://schemas.microsoft.com/office/drawing/2014/main" id="{0B26D1C3-3356-48C9-8AD4-F8378622935F}"/>
              </a:ext>
            </a:extLst>
          </p:cNvPr>
          <p:cNvSpPr txBox="1">
            <a:spLocks/>
          </p:cNvSpPr>
          <p:nvPr/>
        </p:nvSpPr>
        <p:spPr>
          <a:xfrm flipH="1">
            <a:off x="3101984" y="3009038"/>
            <a:ext cx="7796540" cy="3997828"/>
          </a:xfrm>
          <a:prstGeom prst="rect">
            <a:avLst/>
          </a:prstGeom>
        </p:spPr>
        <p:txBody>
          <a:bodyPr vert="horz" lIns="91440" tIns="45720" rIns="91440" bIns="45720" rtlCol="0" anchor="ctr">
            <a:normAutofit/>
          </a:bodyPr>
          <a:lstStyle>
            <a:lvl1pPr marL="344488" indent="-344488" algn="r"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he-IL"/>
              <a:t>על מנת שנוכל לעבוד עם חברות הפיתוח המובילות באוכלוסיה, נעזרנו במילון מוגדר מראש, אשר מכיל את כלל החברות ובודק האם החברה מפורסמת שאו שלא.</a:t>
            </a:r>
            <a:endParaRPr lang="he-IL" dirty="0"/>
          </a:p>
        </p:txBody>
      </p:sp>
      <p:pic>
        <p:nvPicPr>
          <p:cNvPr id="8" name="תמונה 7">
            <a:extLst>
              <a:ext uri="{FF2B5EF4-FFF2-40B4-BE49-F238E27FC236}">
                <a16:creationId xmlns:a16="http://schemas.microsoft.com/office/drawing/2014/main" id="{F2B0DE30-079D-4CCC-A840-423473FC5CBE}"/>
              </a:ext>
            </a:extLst>
          </p:cNvPr>
          <p:cNvPicPr>
            <a:picLocks noChangeAspect="1"/>
          </p:cNvPicPr>
          <p:nvPr/>
        </p:nvPicPr>
        <p:blipFill>
          <a:blip r:embed="rId3"/>
          <a:stretch>
            <a:fillRect/>
          </a:stretch>
        </p:blipFill>
        <p:spPr>
          <a:xfrm>
            <a:off x="1293476" y="5643013"/>
            <a:ext cx="9201820" cy="718232"/>
          </a:xfrm>
          <a:prstGeom prst="rect">
            <a:avLst/>
          </a:prstGeom>
        </p:spPr>
      </p:pic>
      <p:pic>
        <p:nvPicPr>
          <p:cNvPr id="9" name="תמונה 8">
            <a:extLst>
              <a:ext uri="{FF2B5EF4-FFF2-40B4-BE49-F238E27FC236}">
                <a16:creationId xmlns:a16="http://schemas.microsoft.com/office/drawing/2014/main" id="{EECF1635-65AA-4174-922E-B4010597C65B}"/>
              </a:ext>
            </a:extLst>
          </p:cNvPr>
          <p:cNvPicPr>
            <a:picLocks noChangeAspect="1"/>
          </p:cNvPicPr>
          <p:nvPr/>
        </p:nvPicPr>
        <p:blipFill>
          <a:blip r:embed="rId4"/>
          <a:stretch>
            <a:fillRect/>
          </a:stretch>
        </p:blipFill>
        <p:spPr>
          <a:xfrm>
            <a:off x="2237836" y="6429821"/>
            <a:ext cx="7716327" cy="371527"/>
          </a:xfrm>
          <a:prstGeom prst="rect">
            <a:avLst/>
          </a:prstGeom>
        </p:spPr>
      </p:pic>
    </p:spTree>
    <p:extLst>
      <p:ext uri="{BB962C8B-B14F-4D97-AF65-F5344CB8AC3E}">
        <p14:creationId xmlns:p14="http://schemas.microsoft.com/office/powerpoint/2010/main" val="9920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597DA7-FFAC-4F46-91CF-BE0C5EDD94B3}"/>
              </a:ext>
            </a:extLst>
          </p:cNvPr>
          <p:cNvSpPr>
            <a:spLocks noGrp="1"/>
          </p:cNvSpPr>
          <p:nvPr>
            <p:ph type="title"/>
          </p:nvPr>
        </p:nvSpPr>
        <p:spPr>
          <a:xfrm flipH="1">
            <a:off x="4505738" y="0"/>
            <a:ext cx="7958331" cy="1077229"/>
          </a:xfrm>
        </p:spPr>
        <p:txBody>
          <a:bodyPr/>
          <a:lstStyle/>
          <a:p>
            <a:pPr algn="ctr"/>
            <a:r>
              <a:rPr lang="he-IL" b="1" u="sng" dirty="0"/>
              <a:t>מיזוג 2 מסדי נתונים לתוך אחד</a:t>
            </a:r>
          </a:p>
        </p:txBody>
      </p:sp>
      <p:sp>
        <p:nvSpPr>
          <p:cNvPr id="3" name="מציין מיקום תוכן 2">
            <a:extLst>
              <a:ext uri="{FF2B5EF4-FFF2-40B4-BE49-F238E27FC236}">
                <a16:creationId xmlns:a16="http://schemas.microsoft.com/office/drawing/2014/main" id="{9D1A2CDC-7424-428B-89C8-CF008296AF3C}"/>
              </a:ext>
            </a:extLst>
          </p:cNvPr>
          <p:cNvSpPr>
            <a:spLocks noGrp="1"/>
          </p:cNvSpPr>
          <p:nvPr>
            <p:ph idx="1"/>
          </p:nvPr>
        </p:nvSpPr>
        <p:spPr>
          <a:xfrm flipH="1">
            <a:off x="3091935" y="-232953"/>
            <a:ext cx="7796540" cy="3997828"/>
          </a:xfrm>
        </p:spPr>
        <p:txBody>
          <a:bodyPr/>
          <a:lstStyle/>
          <a:p>
            <a:r>
              <a:rPr lang="he-IL" dirty="0"/>
              <a:t>לאחר שביצענו כריית נתונים מ2 מאגרים שונים, התבקשנו למזג אותם. הפעולה התבצעה באמצעות בדיקה האם המשחק כבר קיים, במידה וכן, הכנס את המידע הרלוונטי פנימה. כמובן שכל המאפיינים הקדומים מתעדכנים גם כן, כולל המשתנים </a:t>
            </a:r>
            <a:r>
              <a:rPr lang="he-IL" dirty="0" err="1"/>
              <a:t>הבינארים</a:t>
            </a:r>
            <a:r>
              <a:rPr lang="he-IL" dirty="0"/>
              <a:t> שבודקים האם המשחק </a:t>
            </a:r>
            <a:r>
              <a:rPr lang="en-US" dirty="0"/>
              <a:t>'</a:t>
            </a:r>
            <a:r>
              <a:rPr lang="he-IL" dirty="0"/>
              <a:t>רב משתתפים</a:t>
            </a:r>
            <a:r>
              <a:rPr lang="en-US" dirty="0"/>
              <a:t>'</a:t>
            </a:r>
            <a:r>
              <a:rPr lang="he-IL" dirty="0"/>
              <a:t> או </a:t>
            </a:r>
            <a:r>
              <a:rPr lang="en-US" dirty="0"/>
              <a:t>'</a:t>
            </a:r>
            <a:r>
              <a:rPr lang="he-IL" dirty="0"/>
              <a:t>רב פלטפורמות</a:t>
            </a:r>
            <a:r>
              <a:rPr lang="en-US" dirty="0"/>
              <a:t>’</a:t>
            </a:r>
            <a:endParaRPr lang="he-IL" dirty="0"/>
          </a:p>
        </p:txBody>
      </p:sp>
      <p:pic>
        <p:nvPicPr>
          <p:cNvPr id="5" name="תמונה 4">
            <a:extLst>
              <a:ext uri="{FF2B5EF4-FFF2-40B4-BE49-F238E27FC236}">
                <a16:creationId xmlns:a16="http://schemas.microsoft.com/office/drawing/2014/main" id="{1B97C426-CE6D-41FE-80AA-99998856E952}"/>
              </a:ext>
            </a:extLst>
          </p:cNvPr>
          <p:cNvPicPr>
            <a:picLocks noChangeAspect="1"/>
          </p:cNvPicPr>
          <p:nvPr/>
        </p:nvPicPr>
        <p:blipFill>
          <a:blip r:embed="rId2"/>
          <a:stretch>
            <a:fillRect/>
          </a:stretch>
        </p:blipFill>
        <p:spPr>
          <a:xfrm>
            <a:off x="1516341" y="2459769"/>
            <a:ext cx="9311328" cy="2801548"/>
          </a:xfrm>
          <a:prstGeom prst="rect">
            <a:avLst/>
          </a:prstGeom>
        </p:spPr>
      </p:pic>
      <p:sp>
        <p:nvSpPr>
          <p:cNvPr id="6" name="כותרת 1">
            <a:extLst>
              <a:ext uri="{FF2B5EF4-FFF2-40B4-BE49-F238E27FC236}">
                <a16:creationId xmlns:a16="http://schemas.microsoft.com/office/drawing/2014/main" id="{F0BD89EE-F5B4-4700-B980-B1589C45929A}"/>
              </a:ext>
            </a:extLst>
          </p:cNvPr>
          <p:cNvSpPr txBox="1">
            <a:spLocks/>
          </p:cNvSpPr>
          <p:nvPr/>
        </p:nvSpPr>
        <p:spPr>
          <a:xfrm flipH="1">
            <a:off x="5223190" y="2890385"/>
            <a:ext cx="7958331" cy="1077229"/>
          </a:xfrm>
          <a:prstGeom prst="rect">
            <a:avLst/>
          </a:prstGeom>
        </p:spPr>
        <p:txBody>
          <a:bodyPr vert="horz" lIns="91440" tIns="45720" rIns="91440" bIns="45720" rtlCol="0" anchor="t">
            <a:normAutofit/>
          </a:bodyPr>
          <a:lstStyle>
            <a:lvl1pPr algn="l" defTabSz="914400" rtl="1"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he-IL" b="1" u="sng" dirty="0"/>
              <a:t>מאפיינים נוספים</a:t>
            </a:r>
          </a:p>
        </p:txBody>
      </p:sp>
      <p:sp>
        <p:nvSpPr>
          <p:cNvPr id="7" name="מציין מיקום תוכן 2">
            <a:extLst>
              <a:ext uri="{FF2B5EF4-FFF2-40B4-BE49-F238E27FC236}">
                <a16:creationId xmlns:a16="http://schemas.microsoft.com/office/drawing/2014/main" id="{DE1C520A-4DDC-4438-82B7-1B0AD7011F31}"/>
              </a:ext>
            </a:extLst>
          </p:cNvPr>
          <p:cNvSpPr txBox="1">
            <a:spLocks/>
          </p:cNvSpPr>
          <p:nvPr/>
        </p:nvSpPr>
        <p:spPr>
          <a:xfrm flipH="1">
            <a:off x="1635929" y="3614408"/>
            <a:ext cx="9390128" cy="3482743"/>
          </a:xfrm>
          <a:prstGeom prst="rect">
            <a:avLst/>
          </a:prstGeom>
        </p:spPr>
        <p:txBody>
          <a:bodyPr vert="horz" lIns="91440" tIns="45720" rIns="91440" bIns="45720" rtlCol="0" anchor="ctr">
            <a:normAutofit fontScale="92500" lnSpcReduction="20000"/>
          </a:bodyPr>
          <a:lstStyle>
            <a:lvl1pPr marL="344488" indent="-344488" algn="r" defTabSz="914400" rtl="1"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r" defTabSz="914400" rtl="1"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he-IL" b="1" u="sng" dirty="0"/>
              <a:t>נרמול הרייטינג: </a:t>
            </a:r>
            <a:r>
              <a:rPr lang="he-IL" dirty="0"/>
              <a:t>בבואנו לבדוק את נתוני הרייטינג, ועל מנת לקבל נתונים כמה שיותר </a:t>
            </a:r>
            <a:r>
              <a:rPr lang="he-IL" dirty="0" err="1"/>
              <a:t>מדוייקים</a:t>
            </a:r>
            <a:r>
              <a:rPr lang="he-IL" dirty="0"/>
              <a:t>, השתמשנו בתכונת הנרמול.</a:t>
            </a:r>
          </a:p>
          <a:p>
            <a:r>
              <a:rPr lang="he-IL" b="1" u="sng" dirty="0"/>
              <a:t>רבעון שנתי – </a:t>
            </a:r>
            <a:r>
              <a:rPr lang="he-IL" dirty="0"/>
              <a:t> בעולם משחקי המחשב, יש משמעות גדולה לשליש השנתי שבה הוא יוצא, כאשר תקופות הקיץ והחורף הן תקופות "חמות" מבחינת הוצאת המשחקים (חורף בגלל תקופת החגים, והקיץ בגלל כתקופה של חופש להרבה מוסדות), כשבדרך כלל תקופות האביב והסתיו נחשבות ליותר חלשות. </a:t>
            </a:r>
          </a:p>
          <a:p>
            <a:r>
              <a:rPr lang="he-IL" b="1" u="sng" dirty="0"/>
              <a:t>ספירה של אובייקטים</a:t>
            </a:r>
            <a:r>
              <a:rPr lang="he-IL" dirty="0"/>
              <a:t> – דף המשחקים מכיל סרטונים וידאו ואיורים. בבואנו לכרות את הנתונים, החלטנו לספור את כמות האובייקטים בכל קטגוריה, הכמות יכולה לספק לנו מידע על המשחק, שכן ככל שהוא יותר אהוב או פופולארי, כך ייתכן ויהיו יותר אובייקטים. את הספירה ביצענו באמצעות </a:t>
            </a:r>
            <a:r>
              <a:rPr lang="en-US" dirty="0" err="1"/>
              <a:t>len</a:t>
            </a:r>
            <a:r>
              <a:rPr lang="he-IL" dirty="0"/>
              <a:t>.</a:t>
            </a:r>
            <a:endParaRPr lang="he-IL" b="1" u="sng" dirty="0"/>
          </a:p>
          <a:p>
            <a:endParaRPr lang="he-IL" dirty="0"/>
          </a:p>
        </p:txBody>
      </p:sp>
    </p:spTree>
    <p:extLst>
      <p:ext uri="{BB962C8B-B14F-4D97-AF65-F5344CB8AC3E}">
        <p14:creationId xmlns:p14="http://schemas.microsoft.com/office/powerpoint/2010/main" val="3487703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9.jpeg"/></Relationships>
</file>

<file path=ppt/theme/_rels/them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09_TF78438558" id="{592B5E68-C93F-4479-98A9-067798264FBC}" vid="{5A2EF50A-4EF5-498F-AD4D-FD6F63444EDD}"/>
    </a:ext>
  </a:extLst>
</a:theme>
</file>

<file path=ppt/theme/theme10.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ראוי לציטוט">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אורגני">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חיתוך">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tgt.TF16401375">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gt.TF16401375" id="{88C267F7-6748-4E8F-92B9-FDCF5D67106B}" vid="{56E2D7BD-A11A-4715-B839-AB854459E2BA}"/>
    </a:ext>
  </a:extLst>
</a:theme>
</file>

<file path=ppt/theme/theme6.xml><?xml version="1.0" encoding="utf-8"?>
<a:theme xmlns:a="http://schemas.openxmlformats.org/drawingml/2006/main" name="חברים ילדים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6377_TF03896101" id="{658CCCB9-E0EB-470D-9576-4904D73D5E70}" vid="{2FAC96A5-269E-4897-8C78-98EF30512D60}"/>
    </a:ext>
  </a:extLst>
</a:theme>
</file>

<file path=ppt/theme/theme7.xml><?xml version="1.0" encoding="utf-8"?>
<a:theme xmlns:a="http://schemas.openxmlformats.org/drawingml/2006/main" name="האירוע המרכזי">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8.xml><?xml version="1.0" encoding="utf-8"?>
<a:theme xmlns:a="http://schemas.openxmlformats.org/drawingml/2006/main" name="חבילה">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9.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{FBFCE525-EC76-4814-A98C-3958FEB5B56A}tf78438558_win32</Template>
  <TotalTime>7004</TotalTime>
  <Words>2002</Words>
  <Application>Microsoft Office PowerPoint</Application>
  <PresentationFormat>מסך רחב</PresentationFormat>
  <Paragraphs>147</Paragraphs>
  <Slides>19</Slides>
  <Notes>1</Notes>
  <HiddenSlides>0</HiddenSlides>
  <MMClips>0</MMClips>
  <ScaleCrop>false</ScaleCrop>
  <HeadingPairs>
    <vt:vector size="6" baseType="variant">
      <vt:variant>
        <vt:lpstr>גופנים בשימוש</vt:lpstr>
      </vt:variant>
      <vt:variant>
        <vt:i4>13</vt:i4>
      </vt:variant>
      <vt:variant>
        <vt:lpstr>ערכת נושא</vt:lpstr>
      </vt:variant>
      <vt:variant>
        <vt:i4>8</vt:i4>
      </vt:variant>
      <vt:variant>
        <vt:lpstr>כותרות שקופיות</vt:lpstr>
      </vt:variant>
      <vt:variant>
        <vt:i4>19</vt:i4>
      </vt:variant>
    </vt:vector>
  </HeadingPairs>
  <TitlesOfParts>
    <vt:vector size="40" baseType="lpstr">
      <vt:lpstr>Arial</vt:lpstr>
      <vt:lpstr>Calibri</vt:lpstr>
      <vt:lpstr>Century Gothic</vt:lpstr>
      <vt:lpstr>Franklin Gothic Book</vt:lpstr>
      <vt:lpstr>Garamond</vt:lpstr>
      <vt:lpstr>Gill Sans MT</vt:lpstr>
      <vt:lpstr>Impact</vt:lpstr>
      <vt:lpstr>MS Shell Dlg 2</vt:lpstr>
      <vt:lpstr>Tahoma</vt:lpstr>
      <vt:lpstr>Times New Roman</vt:lpstr>
      <vt:lpstr>Wingdings</vt:lpstr>
      <vt:lpstr>Wingdings 2</vt:lpstr>
      <vt:lpstr>Wingdings 3</vt:lpstr>
      <vt:lpstr>SavonVTI</vt:lpstr>
      <vt:lpstr>ראוי לציטוט</vt:lpstr>
      <vt:lpstr>אורגני</vt:lpstr>
      <vt:lpstr>חיתוך</vt:lpstr>
      <vt:lpstr>tgt.TF16401375</vt:lpstr>
      <vt:lpstr>חברים ילדים 16x9</vt:lpstr>
      <vt:lpstr>האירוע המרכזי</vt:lpstr>
      <vt:lpstr>חבילה</vt:lpstr>
      <vt:lpstr>פרויקט 'מדעי הנתונים' לחזות האם משחק חדש היה מצליח גם בעבר</vt:lpstr>
      <vt:lpstr>מטרת הפרוייקט</vt:lpstr>
      <vt:lpstr>GameDataBase</vt:lpstr>
      <vt:lpstr>מצגת של PowerPoint‏</vt:lpstr>
      <vt:lpstr>IGDB</vt:lpstr>
      <vt:lpstr>שלב 2: ניקוי נתונים</vt:lpstr>
      <vt:lpstr>הסרת כפילויות</vt:lpstr>
      <vt:lpstr>הפיכת ערך מספרי לערך בוליאני (מספר בינארי)  </vt:lpstr>
      <vt:lpstr>מיזוג 2 מסדי נתונים לתוך אחד</vt:lpstr>
      <vt:lpstr>מצגת של PowerPoint‏</vt:lpstr>
      <vt:lpstr>מאפייני משחקי ארקייד</vt:lpstr>
      <vt:lpstr>מצגת של PowerPoint‏</vt:lpstr>
      <vt:lpstr>מהי הקטגוריה שבה יצאו הכי הרבה משחקים?</vt:lpstr>
      <vt:lpstr>מצגת של PowerPoint‏</vt:lpstr>
      <vt:lpstr>מצגת של PowerPoint‏</vt:lpstr>
      <vt:lpstr>מצגת של PowerPoint‏</vt:lpstr>
      <vt:lpstr>כעת משיש בידינו את המידע, נשאר לחזות את ההתאמה</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משחקי ארקייד</dc:title>
  <dc:creator>עידו נגר</dc:creator>
  <cp:lastModifiedBy>עידו נגר</cp:lastModifiedBy>
  <cp:revision>15</cp:revision>
  <dcterms:created xsi:type="dcterms:W3CDTF">2022-01-26T15:26:26Z</dcterms:created>
  <dcterms:modified xsi:type="dcterms:W3CDTF">2022-01-31T12:10:49Z</dcterms:modified>
</cp:coreProperties>
</file>